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notesSlides/notesSlide1.xml" ContentType="application/vnd.openxmlformats-officedocument.presentationml.notesSlide+xml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notesSlides/notesSlide2.xml" ContentType="application/vnd.openxmlformats-officedocument.presentationml.notesSlide+xml"/>
  <Override PartName="/ppt/embeddings/Microsoft_Equation6.bin" ContentType="application/vnd.openxmlformats-officedocument.oleObject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Microsoft_Equation7.bin" ContentType="application/vnd.openxmlformats-officedocument.oleObject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Microsoft_Equation8.bin" ContentType="application/vnd.openxmlformats-officedocument.oleObject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4" r:id="rId5"/>
    <p:sldId id="262" r:id="rId6"/>
    <p:sldId id="269" r:id="rId7"/>
    <p:sldId id="270" r:id="rId8"/>
    <p:sldId id="271" r:id="rId9"/>
    <p:sldId id="267" r:id="rId10"/>
    <p:sldId id="268" r:id="rId11"/>
    <p:sldId id="263" r:id="rId12"/>
    <p:sldId id="265" r:id="rId13"/>
    <p:sldId id="266" r:id="rId14"/>
    <p:sldId id="273" r:id="rId15"/>
    <p:sldId id="272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7" Type="http://schemas.openxmlformats.org/officeDocument/2006/relationships/image" Target="../media/image23.emf"/><Relationship Id="rId1" Type="http://schemas.openxmlformats.org/officeDocument/2006/relationships/image" Target="../media/image17.wmf"/><Relationship Id="rId2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7" Type="http://schemas.openxmlformats.org/officeDocument/2006/relationships/image" Target="../media/image35.emf"/><Relationship Id="rId8" Type="http://schemas.openxmlformats.org/officeDocument/2006/relationships/image" Target="../media/image36.emf"/><Relationship Id="rId1" Type="http://schemas.openxmlformats.org/officeDocument/2006/relationships/image" Target="../media/image30.emf"/><Relationship Id="rId2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6D35B-C002-CD41-975A-136C973CAD57}" type="datetimeFigureOut">
              <a:rPr lang="en-US" smtClean="0"/>
              <a:t>7/8/15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30A29-8AC6-BE4F-B228-38E746AC40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5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77E8746-53AE-7042-B9F1-F04946050F0E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5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465138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77E8746-53AE-7042-B9F1-F04946050F0E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9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465138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1434" tIns="45716" rIns="91434" bIns="45716"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EB94678-40E2-3E42-82D4-D5B382749221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11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84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F9AAFECD-237A-2245-94A3-202A8EFF4D8D}" type="slidenum">
              <a:rPr lang="en-US" sz="1200">
                <a:solidFill>
                  <a:schemeClr val="tx1"/>
                </a:solidFill>
                <a:effectLst/>
                <a:latin typeface="Times New Roman" charset="0"/>
              </a:rPr>
              <a:pPr algn="r" eaLnBrk="1" hangingPunct="1"/>
              <a:t>11</a:t>
            </a:fld>
            <a:endParaRPr lang="en-US" sz="12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84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338263" y="914400"/>
            <a:ext cx="4179887" cy="3135313"/>
          </a:xfrm>
          <a:ln/>
        </p:spPr>
      </p:sp>
      <p:sp>
        <p:nvSpPr>
          <p:cNvPr id="35845" name="Text Box 3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9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3" tIns="41027" rIns="82053" bIns="41027" anchor="ctr"/>
          <a:lstStyle/>
          <a:p>
            <a:pPr eaLnBrk="1" hangingPunct="1"/>
            <a:r>
              <a:rPr lang="en-US">
                <a:latin typeface="Calibri" charset="0"/>
              </a:rPr>
              <a:t>STT3.2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CE73E84-50DA-1E41-BD6C-49822B288CE6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12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8A8BBB83-150A-074B-8F1F-944ABA601138}" type="slidenum">
              <a:rPr lang="en-US" sz="1200">
                <a:solidFill>
                  <a:schemeClr val="tx1"/>
                </a:solidFill>
                <a:effectLst/>
                <a:latin typeface="Times New Roman" charset="0"/>
              </a:rPr>
              <a:pPr algn="r" eaLnBrk="1" hangingPunct="1"/>
              <a:t>12</a:t>
            </a:fld>
            <a:endParaRPr lang="en-US" sz="12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789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338263" y="914400"/>
            <a:ext cx="4179887" cy="3135313"/>
          </a:xfrm>
          <a:ln/>
        </p:spPr>
      </p:sp>
      <p:sp>
        <p:nvSpPr>
          <p:cNvPr id="37893" name="Text Box 3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9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3" tIns="41027" rIns="82053" bIns="41027" anchor="ctr"/>
          <a:lstStyle/>
          <a:p>
            <a:pPr eaLnBrk="1" hangingPunct="1"/>
            <a:r>
              <a:rPr lang="en-US">
                <a:latin typeface="Calibri" charset="0"/>
              </a:rPr>
              <a:t>STT3.2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7788" y="86868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20634E7-F8CD-3C4E-9F44-E1338E3598C6}" type="slidenum">
              <a:rPr lang="en-US" sz="1300">
                <a:solidFill>
                  <a:schemeClr val="tx1"/>
                </a:solidFill>
                <a:effectLst/>
                <a:latin typeface="Times New Roman" charset="0"/>
              </a:rPr>
              <a:pPr algn="r"/>
              <a:t>13</a:t>
            </a:fld>
            <a:endParaRPr lang="en-US" sz="13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DD256F7C-7DC6-D640-9134-7EC41D033A6D}" type="slidenum">
              <a:rPr lang="en-US" sz="1200">
                <a:solidFill>
                  <a:schemeClr val="tx1"/>
                </a:solidFill>
                <a:effectLst/>
                <a:latin typeface="Times New Roman" charset="0"/>
              </a:rPr>
              <a:pPr algn="r" eaLnBrk="1" hangingPunct="1"/>
              <a:t>13</a:t>
            </a:fld>
            <a:endParaRPr lang="en-US" sz="1200"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994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338263" y="914400"/>
            <a:ext cx="4179887" cy="3135313"/>
          </a:xfrm>
          <a:ln/>
        </p:spPr>
      </p:sp>
      <p:sp>
        <p:nvSpPr>
          <p:cNvPr id="39941" name="Text Box 3"/>
          <p:cNvSpPr>
            <a:spLocks noChangeArrowheads="1"/>
          </p:cNvSpPr>
          <p:nvPr>
            <p:ph type="body" idx="1"/>
          </p:nvPr>
        </p:nvSpPr>
        <p:spPr>
          <a:xfrm>
            <a:off x="1046163" y="4352925"/>
            <a:ext cx="4770437" cy="3479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3" tIns="41027" rIns="82053" bIns="41027" anchor="ctr"/>
          <a:lstStyle/>
          <a:p>
            <a:pPr eaLnBrk="1" hangingPunct="1"/>
            <a:r>
              <a:rPr lang="en-US">
                <a:latin typeface="Calibri" charset="0"/>
              </a:rPr>
              <a:t>STT3.2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68082"/>
            <a:ext cx="8500533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05600" y="6534150"/>
            <a:ext cx="2438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Mechanics  Lecture 2, Slide </a:t>
            </a:r>
            <a:fld id="{1083EDDF-2869-DD4F-A230-F3A014B73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88552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9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.bin"/><Relationship Id="rId20" Type="http://schemas.openxmlformats.org/officeDocument/2006/relationships/image" Target="../media/image23.emf"/><Relationship Id="rId10" Type="http://schemas.openxmlformats.org/officeDocument/2006/relationships/image" Target="../media/image18.emf"/><Relationship Id="rId11" Type="http://schemas.openxmlformats.org/officeDocument/2006/relationships/oleObject" Target="../embeddings/oleObject3.bin"/><Relationship Id="rId12" Type="http://schemas.openxmlformats.org/officeDocument/2006/relationships/image" Target="../media/image19.emf"/><Relationship Id="rId13" Type="http://schemas.openxmlformats.org/officeDocument/2006/relationships/oleObject" Target="../embeddings/oleObject4.bin"/><Relationship Id="rId14" Type="http://schemas.openxmlformats.org/officeDocument/2006/relationships/image" Target="../media/image20.emf"/><Relationship Id="rId15" Type="http://schemas.openxmlformats.org/officeDocument/2006/relationships/oleObject" Target="../embeddings/oleObject5.bin"/><Relationship Id="rId16" Type="http://schemas.openxmlformats.org/officeDocument/2006/relationships/image" Target="../media/image21.emf"/><Relationship Id="rId17" Type="http://schemas.openxmlformats.org/officeDocument/2006/relationships/oleObject" Target="../embeddings/oleObject6.bin"/><Relationship Id="rId18" Type="http://schemas.openxmlformats.org/officeDocument/2006/relationships/image" Target="../media/image22.emf"/><Relationship Id="rId19" Type="http://schemas.openxmlformats.org/officeDocument/2006/relationships/oleObject" Target="../embeddings/Microsoft_Equation7.bin"/><Relationship Id="rId1" Type="http://schemas.openxmlformats.org/officeDocument/2006/relationships/vmlDrawing" Target="../drawings/vmlDrawing5.vml"/><Relationship Id="rId2" Type="http://schemas.openxmlformats.org/officeDocument/2006/relationships/tags" Target="../tags/tag1.xml"/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26.emf"/><Relationship Id="rId13" Type="http://schemas.openxmlformats.org/officeDocument/2006/relationships/oleObject" Target="../embeddings/oleObject10.bin"/><Relationship Id="rId14" Type="http://schemas.openxmlformats.org/officeDocument/2006/relationships/image" Target="../media/image27.emf"/><Relationship Id="rId15" Type="http://schemas.openxmlformats.org/officeDocument/2006/relationships/oleObject" Target="../embeddings/oleObject11.bin"/><Relationship Id="rId16" Type="http://schemas.openxmlformats.org/officeDocument/2006/relationships/image" Target="../media/image28.emf"/><Relationship Id="rId17" Type="http://schemas.openxmlformats.org/officeDocument/2006/relationships/oleObject" Target="../embeddings/Microsoft_Equation8.bin"/><Relationship Id="rId18" Type="http://schemas.openxmlformats.org/officeDocument/2006/relationships/image" Target="../media/image29.emf"/><Relationship Id="rId1" Type="http://schemas.openxmlformats.org/officeDocument/2006/relationships/vmlDrawing" Target="../drawings/vmlDrawing6.vml"/><Relationship Id="rId2" Type="http://schemas.openxmlformats.org/officeDocument/2006/relationships/tags" Target="../tags/tag4.xml"/><Relationship Id="rId3" Type="http://schemas.openxmlformats.org/officeDocument/2006/relationships/tags" Target="../tags/tag5.xml"/><Relationship Id="rId4" Type="http://schemas.openxmlformats.org/officeDocument/2006/relationships/tags" Target="../tags/tag6.xml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4.xml"/><Relationship Id="rId7" Type="http://schemas.openxmlformats.org/officeDocument/2006/relationships/oleObject" Target="../embeddings/oleObject7.bin"/><Relationship Id="rId8" Type="http://schemas.openxmlformats.org/officeDocument/2006/relationships/image" Target="../media/image24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3.bin"/><Relationship Id="rId20" Type="http://schemas.openxmlformats.org/officeDocument/2006/relationships/image" Target="../media/image35.emf"/><Relationship Id="rId21" Type="http://schemas.openxmlformats.org/officeDocument/2006/relationships/oleObject" Target="../embeddings/Microsoft_Equation9.bin"/><Relationship Id="rId22" Type="http://schemas.openxmlformats.org/officeDocument/2006/relationships/image" Target="../media/image36.emf"/><Relationship Id="rId10" Type="http://schemas.openxmlformats.org/officeDocument/2006/relationships/image" Target="../media/image17.wmf"/><Relationship Id="rId11" Type="http://schemas.openxmlformats.org/officeDocument/2006/relationships/oleObject" Target="../embeddings/oleObject14.bin"/><Relationship Id="rId12" Type="http://schemas.openxmlformats.org/officeDocument/2006/relationships/image" Target="../media/image31.emf"/><Relationship Id="rId13" Type="http://schemas.openxmlformats.org/officeDocument/2006/relationships/oleObject" Target="../embeddings/oleObject15.bin"/><Relationship Id="rId14" Type="http://schemas.openxmlformats.org/officeDocument/2006/relationships/image" Target="../media/image32.emf"/><Relationship Id="rId15" Type="http://schemas.openxmlformats.org/officeDocument/2006/relationships/oleObject" Target="../embeddings/oleObject16.bin"/><Relationship Id="rId16" Type="http://schemas.openxmlformats.org/officeDocument/2006/relationships/image" Target="../media/image33.emf"/><Relationship Id="rId17" Type="http://schemas.openxmlformats.org/officeDocument/2006/relationships/oleObject" Target="../embeddings/oleObject17.bin"/><Relationship Id="rId18" Type="http://schemas.openxmlformats.org/officeDocument/2006/relationships/image" Target="../media/image34.emf"/><Relationship Id="rId19" Type="http://schemas.openxmlformats.org/officeDocument/2006/relationships/oleObject" Target="../embeddings/oleObject18.bin"/><Relationship Id="rId1" Type="http://schemas.openxmlformats.org/officeDocument/2006/relationships/vmlDrawing" Target="../drawings/vmlDrawing7.vml"/><Relationship Id="rId2" Type="http://schemas.openxmlformats.org/officeDocument/2006/relationships/tags" Target="../tags/tag7.xml"/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5.xml"/><Relationship Id="rId7" Type="http://schemas.openxmlformats.org/officeDocument/2006/relationships/oleObject" Target="../embeddings/oleObject12.bin"/><Relationship Id="rId8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Microsoft_Equation10.bin"/><Relationship Id="rId5" Type="http://schemas.openxmlformats.org/officeDocument/2006/relationships/image" Target="../media/image42.emf"/><Relationship Id="rId6" Type="http://schemas.openxmlformats.org/officeDocument/2006/relationships/oleObject" Target="../embeddings/Microsoft_Equation11.bin"/><Relationship Id="rId7" Type="http://schemas.openxmlformats.org/officeDocument/2006/relationships/image" Target="../media/image43.emf"/><Relationship Id="rId8" Type="http://schemas.openxmlformats.org/officeDocument/2006/relationships/oleObject" Target="../embeddings/Microsoft_Equation12.bin"/><Relationship Id="rId9" Type="http://schemas.openxmlformats.org/officeDocument/2006/relationships/image" Target="../media/image44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3.bin"/><Relationship Id="rId4" Type="http://schemas.openxmlformats.org/officeDocument/2006/relationships/image" Target="../media/image44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2.bin"/><Relationship Id="rId4" Type="http://schemas.openxmlformats.org/officeDocument/2006/relationships/image" Target="../media/image5.wmf"/><Relationship Id="rId5" Type="http://schemas.openxmlformats.org/officeDocument/2006/relationships/oleObject" Target="../embeddings/Microsoft_Equation3.bin"/><Relationship Id="rId6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13.emf"/><Relationship Id="rId5" Type="http://schemas.openxmlformats.org/officeDocument/2006/relationships/image" Target="../media/image8.png"/><Relationship Id="rId6" Type="http://schemas.openxmlformats.org/officeDocument/2006/relationships/oleObject" Target="../embeddings/Microsoft_Equation5.bin"/><Relationship Id="rId7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Microsoft_Equation6.bin"/><Relationship Id="rId5" Type="http://schemas.openxmlformats.org/officeDocument/2006/relationships/image" Target="../media/image1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Vectors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Vectors by Scalars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Multiplying Vectors by a number scales the length of the vector!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2239837"/>
            <a:ext cx="80264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5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9" name="Rectangle 34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600">
                <a:latin typeface="Trebuchet MS" charset="0"/>
                <a:cs typeface="Arial" charset="0"/>
              </a:rPr>
              <a:t>Clicker Question</a:t>
            </a:r>
          </a:p>
        </p:txBody>
      </p:sp>
      <p:graphicFrame>
        <p:nvGraphicFramePr>
          <p:cNvPr id="34818" name="Object 5"/>
          <p:cNvGraphicFramePr>
            <a:graphicFrameLocks noChangeAspect="1"/>
          </p:cNvGraphicFramePr>
          <p:nvPr/>
        </p:nvGraphicFramePr>
        <p:xfrm>
          <a:off x="1588" y="0"/>
          <a:ext cx="827087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2" name="Equation" r:id="rId7" imgW="435285" imgH="677109" progId="Equation.DSMT4">
                  <p:embed/>
                </p:oleObj>
              </mc:Choice>
              <mc:Fallback>
                <p:oleObj name="Equation" r:id="rId7" imgW="435285" imgH="67710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0"/>
                        <a:ext cx="827087" cy="17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847725" y="4646613"/>
            <a:ext cx="6858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094E89"/>
                </a:solidFill>
                <a:effectLst/>
              </a:rPr>
              <a:t>   A             B              C            D              E</a:t>
            </a:r>
          </a:p>
          <a:p>
            <a:pPr algn="l" eaLnBrk="1" hangingPunct="1">
              <a:spcBef>
                <a:spcPct val="50000"/>
              </a:spcBef>
            </a:pPr>
            <a:endParaRPr lang="en-US" sz="2400">
              <a:solidFill>
                <a:srgbClr val="094E89"/>
              </a:solidFill>
              <a:effectLst/>
            </a:endParaRPr>
          </a:p>
          <a:p>
            <a:pPr algn="l" eaLnBrk="1" hangingPunct="1">
              <a:spcBef>
                <a:spcPct val="50000"/>
              </a:spcBef>
            </a:pPr>
            <a:endParaRPr lang="en-US" sz="2400">
              <a:solidFill>
                <a:srgbClr val="094E89"/>
              </a:solidFill>
              <a:effectLst/>
            </a:endParaRPr>
          </a:p>
        </p:txBody>
      </p:sp>
      <p:grpSp>
        <p:nvGrpSpPr>
          <p:cNvPr id="34827" name="Countdown" hidden="1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8382000" y="6096000"/>
            <a:ext cx="635000" cy="635000"/>
            <a:chOff x="5240" y="3800"/>
            <a:chExt cx="400" cy="400"/>
          </a:xfrm>
        </p:grpSpPr>
        <p:sp>
          <p:nvSpPr>
            <p:cNvPr id="34844" name="CDShape" hidden="1"/>
            <p:cNvSpPr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4845" name="CDText" hidden="1"/>
            <p:cNvSpPr txBox="1"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 b="1">
                  <a:solidFill>
                    <a:schemeClr val="tx1"/>
                  </a:solidFill>
                  <a:effectLst/>
                  <a:latin typeface="Tahoma" charset="0"/>
                </a:rPr>
                <a:t>32</a:t>
              </a:r>
            </a:p>
          </p:txBody>
        </p:sp>
      </p:grpSp>
      <p:grpSp>
        <p:nvGrpSpPr>
          <p:cNvPr id="34828" name="ResponseCounter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022725" y="5622925"/>
            <a:ext cx="952500" cy="952500"/>
            <a:chOff x="160" y="3360"/>
            <a:chExt cx="600" cy="600"/>
          </a:xfrm>
        </p:grpSpPr>
        <p:sp>
          <p:nvSpPr>
            <p:cNvPr id="34842" name="RCOut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alpha val="99199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4843" name="RCInn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sz="1400" b="1">
                  <a:solidFill>
                    <a:schemeClr val="tx1"/>
                  </a:solidFill>
                  <a:effectLst/>
                  <a:latin typeface="Tahoma" charset="0"/>
                </a:rPr>
                <a:t>2 of 250</a:t>
              </a:r>
            </a:p>
          </p:txBody>
        </p:sp>
      </p:grpSp>
      <p:sp>
        <p:nvSpPr>
          <p:cNvPr id="523283" name="Line 19"/>
          <p:cNvSpPr>
            <a:spLocks noChangeShapeType="1"/>
          </p:cNvSpPr>
          <p:nvPr/>
        </p:nvSpPr>
        <p:spPr bwMode="auto">
          <a:xfrm flipH="1">
            <a:off x="7451725" y="1304925"/>
            <a:ext cx="153988" cy="538163"/>
          </a:xfrm>
          <a:prstGeom prst="line">
            <a:avLst/>
          </a:prstGeom>
          <a:noFill/>
          <a:ln w="76200">
            <a:solidFill>
              <a:srgbClr val="D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284" name="Line 20"/>
          <p:cNvSpPr>
            <a:spLocks noChangeShapeType="1"/>
          </p:cNvSpPr>
          <p:nvPr/>
        </p:nvSpPr>
        <p:spPr bwMode="auto">
          <a:xfrm>
            <a:off x="3535363" y="4492625"/>
            <a:ext cx="960437" cy="0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4831" name="Text Box 26"/>
          <p:cNvSpPr txBox="1">
            <a:spLocks noChangeArrowheads="1"/>
          </p:cNvSpPr>
          <p:nvPr/>
        </p:nvSpPr>
        <p:spPr bwMode="auto">
          <a:xfrm>
            <a:off x="355600" y="1103313"/>
            <a:ext cx="53927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 dirty="0">
                <a:solidFill>
                  <a:schemeClr val="tx2"/>
                </a:solidFill>
                <a:effectLst/>
                <a:latin typeface="Calibri" charset="0"/>
              </a:rPr>
              <a:t>Vectors     and     are shown to the right. </a:t>
            </a:r>
          </a:p>
          <a:p>
            <a:pPr algn="l"/>
            <a:r>
              <a:rPr lang="en-US" sz="2400" dirty="0">
                <a:solidFill>
                  <a:schemeClr val="tx2"/>
                </a:solidFill>
                <a:effectLst/>
                <a:latin typeface="Calibri" charset="0"/>
              </a:rPr>
              <a:t>Which of the following best describes      +</a:t>
            </a:r>
          </a:p>
        </p:txBody>
      </p:sp>
      <p:sp>
        <p:nvSpPr>
          <p:cNvPr id="523297" name="Line 33"/>
          <p:cNvSpPr>
            <a:spLocks noChangeShapeType="1"/>
          </p:cNvSpPr>
          <p:nvPr/>
        </p:nvSpPr>
        <p:spPr bwMode="auto">
          <a:xfrm flipV="1">
            <a:off x="2036763" y="3878263"/>
            <a:ext cx="1228725" cy="998537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1" name="Line 37"/>
          <p:cNvSpPr>
            <a:spLocks noChangeShapeType="1"/>
          </p:cNvSpPr>
          <p:nvPr/>
        </p:nvSpPr>
        <p:spPr bwMode="auto">
          <a:xfrm flipV="1">
            <a:off x="6530975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 type="triangle" w="med" len="med"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3" name="Line 39"/>
          <p:cNvSpPr>
            <a:spLocks noChangeShapeType="1"/>
          </p:cNvSpPr>
          <p:nvPr/>
        </p:nvSpPr>
        <p:spPr bwMode="auto">
          <a:xfrm flipV="1">
            <a:off x="6837363" y="882650"/>
            <a:ext cx="1152525" cy="500063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0" name="Line 46"/>
          <p:cNvSpPr>
            <a:spLocks noChangeShapeType="1"/>
          </p:cNvSpPr>
          <p:nvPr/>
        </p:nvSpPr>
        <p:spPr bwMode="auto">
          <a:xfrm flipV="1">
            <a:off x="1268413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4" name="Line 50"/>
          <p:cNvSpPr>
            <a:spLocks noChangeShapeType="1"/>
          </p:cNvSpPr>
          <p:nvPr/>
        </p:nvSpPr>
        <p:spPr bwMode="auto">
          <a:xfrm>
            <a:off x="4764088" y="4032250"/>
            <a:ext cx="806450" cy="49847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7107238" y="2035175"/>
            <a:ext cx="1152525" cy="576263"/>
            <a:chOff x="4477" y="1168"/>
            <a:chExt cx="726" cy="363"/>
          </a:xfrm>
        </p:grpSpPr>
        <p:sp>
          <p:nvSpPr>
            <p:cNvPr id="523315" name="Line 51"/>
            <p:cNvSpPr>
              <a:spLocks noChangeShapeType="1"/>
            </p:cNvSpPr>
            <p:nvPr/>
          </p:nvSpPr>
          <p:spPr bwMode="auto">
            <a:xfrm flipH="1">
              <a:off x="5082" y="1192"/>
              <a:ext cx="97" cy="339"/>
            </a:xfrm>
            <a:prstGeom prst="line">
              <a:avLst/>
            </a:prstGeom>
            <a:noFill/>
            <a:ln w="76200">
              <a:solidFill>
                <a:srgbClr val="D000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523316" name="Line 52"/>
            <p:cNvSpPr>
              <a:spLocks noChangeShapeType="1"/>
            </p:cNvSpPr>
            <p:nvPr/>
          </p:nvSpPr>
          <p:spPr bwMode="auto">
            <a:xfrm flipV="1">
              <a:off x="4477" y="1168"/>
              <a:ext cx="726" cy="315"/>
            </a:xfrm>
            <a:prstGeom prst="line">
              <a:avLst/>
            </a:prstGeom>
            <a:noFill/>
            <a:ln w="76200">
              <a:solidFill>
                <a:srgbClr val="094E89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198687" name="Rectangle 31"/>
          <p:cNvSpPr>
            <a:spLocks noChangeArrowheads="1"/>
          </p:cNvSpPr>
          <p:nvPr/>
        </p:nvSpPr>
        <p:spPr bwMode="auto">
          <a:xfrm>
            <a:off x="0" y="3405188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graphicFrame>
        <p:nvGraphicFramePr>
          <p:cNvPr id="34819" name="Object 30"/>
          <p:cNvGraphicFramePr>
            <a:graphicFrameLocks noChangeAspect="1"/>
          </p:cNvGraphicFramePr>
          <p:nvPr/>
        </p:nvGraphicFramePr>
        <p:xfrm>
          <a:off x="1373188" y="1019175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Equation" r:id="rId9" imgW="133305" imgH="171373" progId="Equation.3">
                  <p:embed/>
                </p:oleObj>
              </mc:Choice>
              <mc:Fallback>
                <p:oleObj name="Equation" r:id="rId9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1019175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0"/>
          <p:cNvGraphicFramePr>
            <a:graphicFrameLocks noChangeAspect="1"/>
          </p:cNvGraphicFramePr>
          <p:nvPr/>
        </p:nvGraphicFramePr>
        <p:xfrm>
          <a:off x="2195513" y="1006475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Equation" r:id="rId11" imgW="133305" imgH="171373" progId="Equation.3">
                  <p:embed/>
                </p:oleObj>
              </mc:Choice>
              <mc:Fallback>
                <p:oleObj name="Equation" r:id="rId11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006475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44"/>
          <p:cNvGraphicFramePr>
            <a:graphicFrameLocks noChangeAspect="1"/>
          </p:cNvGraphicFramePr>
          <p:nvPr/>
        </p:nvGraphicFramePr>
        <p:xfrm>
          <a:off x="5113338" y="1379538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Equation" r:id="rId13" imgW="133305" imgH="171373" progId="Equation.3">
                  <p:embed/>
                </p:oleObj>
              </mc:Choice>
              <mc:Fallback>
                <p:oleObj name="Equation" r:id="rId13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338" y="1379538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45"/>
          <p:cNvGraphicFramePr>
            <a:graphicFrameLocks noChangeAspect="1"/>
          </p:cNvGraphicFramePr>
          <p:nvPr/>
        </p:nvGraphicFramePr>
        <p:xfrm>
          <a:off x="5649913" y="1376363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6" name="Equation" r:id="rId15" imgW="133305" imgH="171373" progId="Equation.3">
                  <p:embed/>
                </p:oleObj>
              </mc:Choice>
              <mc:Fallback>
                <p:oleObj name="Equation" r:id="rId15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9913" y="1376363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48"/>
          <p:cNvGraphicFramePr>
            <a:graphicFrameLocks noChangeAspect="1"/>
          </p:cNvGraphicFramePr>
          <p:nvPr/>
        </p:nvGraphicFramePr>
        <p:xfrm>
          <a:off x="6972300" y="649288"/>
          <a:ext cx="3921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7" name="Equation" r:id="rId17" imgW="133305" imgH="171373" progId="Equation.3">
                  <p:embed/>
                </p:oleObj>
              </mc:Choice>
              <mc:Fallback>
                <p:oleObj name="Equation" r:id="rId17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2300" y="649288"/>
                        <a:ext cx="39211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49"/>
          <p:cNvGraphicFramePr>
            <a:graphicFrameLocks noChangeAspect="1"/>
          </p:cNvGraphicFramePr>
          <p:nvPr/>
        </p:nvGraphicFramePr>
        <p:xfrm>
          <a:off x="7626350" y="1265238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Equation" r:id="rId19" imgW="133305" imgH="171373" progId="Equation.3">
                  <p:embed/>
                </p:oleObj>
              </mc:Choice>
              <mc:Fallback>
                <p:oleObj name="Equation" r:id="rId19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1265238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413119452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0023 C -0.01459 -0.00162 -0.02865 -0.00601 -0.04306 -0.00809 C -0.08125 -0.00624 -0.11962 -0.00856 -0.15764 -0.00139 C -0.1684 0.00301 -0.18073 0.00463 -0.19202 0.00648 C -0.1941 0.00694 -0.19636 0.0074 -0.19844 0.00787 C -0.20243 0.00856 -0.2099 0.01064 -0.2099 0.01087 C -0.21788 0.01434 -0.22622 0.01619 -0.2342 0.0199 C -0.24531 0.02475 -0.25521 0.03239 -0.26684 0.03701 C -0.27066 0.04048 -0.27518 0.04141 -0.27934 0.04488 C -0.28212 0.0502 -0.28507 0.05205 -0.28976 0.05529 C -0.29479 0.06338 -0.30087 0.0694 -0.30643 0.07657 C -0.30972 0.08073 -0.31215 0.08675 -0.31597 0.08975 C -0.32379 0.096 -0.33056 0.1041 -0.33802 0.1108 C -0.34202 0.11427 -0.34601 0.11612 -0.34948 0.12029 C -0.354 0.12515 -0.35955 0.13047 -0.3632 0.13602 C -0.36615 0.14018 -0.36858 0.14504 -0.37153 0.1492 C -0.37344 0.15661 -0.37882 0.16355 -0.38299 0.1691 C -0.38594 0.1802 -0.39236 0.18899 -0.39445 0.20056 C -0.39445 0.20634 -0.39445 0.21212 -0.39375 0.21791 C -0.3934 0.22068 -0.39167 0.226 -0.39167 0.22623 C -0.38976 0.25399 -0.39063 0.23618 -0.39063 0.27897 " pathEditMode="relative" rAng="0" ptsTypes="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22" y="13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Rectangle 2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600">
                <a:latin typeface="Trebuchet MS" charset="0"/>
                <a:cs typeface="Arial" charset="0"/>
              </a:rPr>
              <a:t>Clicker Question</a:t>
            </a:r>
          </a:p>
        </p:txBody>
      </p:sp>
      <p:sp>
        <p:nvSpPr>
          <p:cNvPr id="36873" name="Text Box 11"/>
          <p:cNvSpPr txBox="1">
            <a:spLocks noChangeArrowheads="1"/>
          </p:cNvSpPr>
          <p:nvPr/>
        </p:nvSpPr>
        <p:spPr bwMode="auto">
          <a:xfrm>
            <a:off x="847725" y="4656138"/>
            <a:ext cx="6858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094E89"/>
                </a:solidFill>
                <a:effectLst/>
              </a:rPr>
              <a:t>   A             B              C            D              E</a:t>
            </a:r>
          </a:p>
          <a:p>
            <a:pPr algn="l" eaLnBrk="1" hangingPunct="1">
              <a:spcBef>
                <a:spcPct val="50000"/>
              </a:spcBef>
            </a:pPr>
            <a:endParaRPr lang="en-US" sz="2400">
              <a:solidFill>
                <a:srgbClr val="094E89"/>
              </a:solidFill>
              <a:effectLst/>
            </a:endParaRPr>
          </a:p>
          <a:p>
            <a:pPr algn="l" eaLnBrk="1" hangingPunct="1">
              <a:spcBef>
                <a:spcPct val="50000"/>
              </a:spcBef>
            </a:pPr>
            <a:endParaRPr lang="en-US" sz="2400">
              <a:solidFill>
                <a:srgbClr val="094E89"/>
              </a:solidFill>
              <a:effectLst/>
            </a:endParaRPr>
          </a:p>
        </p:txBody>
      </p:sp>
      <p:grpSp>
        <p:nvGrpSpPr>
          <p:cNvPr id="36874" name="Countdown" hidden="1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8382000" y="6096000"/>
            <a:ext cx="635000" cy="635000"/>
            <a:chOff x="5240" y="3800"/>
            <a:chExt cx="400" cy="400"/>
          </a:xfrm>
        </p:grpSpPr>
        <p:sp>
          <p:nvSpPr>
            <p:cNvPr id="36891" name="CDShape" hidden="1"/>
            <p:cNvSpPr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6892" name="CDText" hidden="1"/>
            <p:cNvSpPr txBox="1"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 b="1">
                  <a:solidFill>
                    <a:schemeClr val="tx1"/>
                  </a:solidFill>
                  <a:effectLst/>
                  <a:latin typeface="Tahoma" charset="0"/>
                </a:rPr>
                <a:t>32</a:t>
              </a:r>
            </a:p>
          </p:txBody>
        </p:sp>
      </p:grpSp>
      <p:grpSp>
        <p:nvGrpSpPr>
          <p:cNvPr id="36875" name="ResponseCounter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022725" y="5622925"/>
            <a:ext cx="952500" cy="952500"/>
            <a:chOff x="160" y="3360"/>
            <a:chExt cx="600" cy="600"/>
          </a:xfrm>
        </p:grpSpPr>
        <p:sp>
          <p:nvSpPr>
            <p:cNvPr id="36889" name="RCOut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alpha val="99199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6890" name="RCInn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sz="1400" b="1">
                  <a:solidFill>
                    <a:schemeClr val="tx1"/>
                  </a:solidFill>
                  <a:effectLst/>
                  <a:latin typeface="Tahoma" charset="0"/>
                </a:rPr>
                <a:t>2 of 250</a:t>
              </a:r>
            </a:p>
          </p:txBody>
        </p:sp>
      </p:grpSp>
      <p:sp>
        <p:nvSpPr>
          <p:cNvPr id="523283" name="Line 19"/>
          <p:cNvSpPr>
            <a:spLocks noChangeShapeType="1"/>
          </p:cNvSpPr>
          <p:nvPr/>
        </p:nvSpPr>
        <p:spPr bwMode="auto">
          <a:xfrm flipH="1">
            <a:off x="7451725" y="1304925"/>
            <a:ext cx="153988" cy="538163"/>
          </a:xfrm>
          <a:prstGeom prst="line">
            <a:avLst/>
          </a:prstGeom>
          <a:noFill/>
          <a:ln w="76200">
            <a:solidFill>
              <a:srgbClr val="D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284" name="Line 20"/>
          <p:cNvSpPr>
            <a:spLocks noChangeShapeType="1"/>
          </p:cNvSpPr>
          <p:nvPr/>
        </p:nvSpPr>
        <p:spPr bwMode="auto">
          <a:xfrm>
            <a:off x="3535363" y="4492625"/>
            <a:ext cx="960437" cy="0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6878" name="Text Box 26"/>
          <p:cNvSpPr txBox="1">
            <a:spLocks noChangeArrowheads="1"/>
          </p:cNvSpPr>
          <p:nvPr/>
        </p:nvSpPr>
        <p:spPr bwMode="auto">
          <a:xfrm>
            <a:off x="355600" y="1103313"/>
            <a:ext cx="54070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Vectors     and     are shown to the right. </a:t>
            </a:r>
          </a:p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Which of the following best describes      </a:t>
            </a:r>
            <a:r>
              <a:rPr lang="en-US" sz="2400">
                <a:solidFill>
                  <a:schemeClr val="tx2"/>
                </a:solidFill>
                <a:effectLst/>
                <a:latin typeface="Symbol" charset="0"/>
              </a:rPr>
              <a:t>-</a:t>
            </a:r>
          </a:p>
        </p:txBody>
      </p:sp>
      <p:sp>
        <p:nvSpPr>
          <p:cNvPr id="523297" name="Line 33"/>
          <p:cNvSpPr>
            <a:spLocks noChangeShapeType="1"/>
          </p:cNvSpPr>
          <p:nvPr/>
        </p:nvSpPr>
        <p:spPr bwMode="auto">
          <a:xfrm flipV="1">
            <a:off x="2036763" y="3878263"/>
            <a:ext cx="1228725" cy="998537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1" name="Line 37"/>
          <p:cNvSpPr>
            <a:spLocks noChangeShapeType="1"/>
          </p:cNvSpPr>
          <p:nvPr/>
        </p:nvSpPr>
        <p:spPr bwMode="auto">
          <a:xfrm flipV="1">
            <a:off x="6530975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 type="triangle" w="med" len="med"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3" name="Line 39"/>
          <p:cNvSpPr>
            <a:spLocks noChangeShapeType="1"/>
          </p:cNvSpPr>
          <p:nvPr/>
        </p:nvSpPr>
        <p:spPr bwMode="auto">
          <a:xfrm flipV="1">
            <a:off x="6837363" y="882650"/>
            <a:ext cx="1152525" cy="500063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0" name="Line 46"/>
          <p:cNvSpPr>
            <a:spLocks noChangeShapeType="1"/>
          </p:cNvSpPr>
          <p:nvPr/>
        </p:nvSpPr>
        <p:spPr bwMode="auto">
          <a:xfrm flipV="1">
            <a:off x="1268413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4" name="Line 50"/>
          <p:cNvSpPr>
            <a:spLocks noChangeShapeType="1"/>
          </p:cNvSpPr>
          <p:nvPr/>
        </p:nvSpPr>
        <p:spPr bwMode="auto">
          <a:xfrm>
            <a:off x="4764088" y="4032250"/>
            <a:ext cx="806450" cy="49847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98005" name="Rectangle 21"/>
          <p:cNvSpPr>
            <a:spLocks noChangeArrowheads="1"/>
          </p:cNvSpPr>
          <p:nvPr/>
        </p:nvSpPr>
        <p:spPr bwMode="auto">
          <a:xfrm>
            <a:off x="0" y="3405188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graphicFrame>
        <p:nvGraphicFramePr>
          <p:cNvPr id="36866" name="Object 22"/>
          <p:cNvGraphicFramePr>
            <a:graphicFrameLocks noChangeAspect="1"/>
          </p:cNvGraphicFramePr>
          <p:nvPr/>
        </p:nvGraphicFramePr>
        <p:xfrm>
          <a:off x="1373188" y="1019175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Equation" r:id="rId7" imgW="133305" imgH="171373" progId="Equation.3">
                  <p:embed/>
                </p:oleObj>
              </mc:Choice>
              <mc:Fallback>
                <p:oleObj name="Equation" r:id="rId7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1019175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24"/>
          <p:cNvGraphicFramePr>
            <a:graphicFrameLocks noChangeAspect="1"/>
          </p:cNvGraphicFramePr>
          <p:nvPr/>
        </p:nvGraphicFramePr>
        <p:xfrm>
          <a:off x="2195513" y="1006475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Equation" r:id="rId9" imgW="133305" imgH="171373" progId="Equation.3">
                  <p:embed/>
                </p:oleObj>
              </mc:Choice>
              <mc:Fallback>
                <p:oleObj name="Equation" r:id="rId9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006475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8" name="Object 27"/>
          <p:cNvGraphicFramePr>
            <a:graphicFrameLocks noChangeAspect="1"/>
          </p:cNvGraphicFramePr>
          <p:nvPr/>
        </p:nvGraphicFramePr>
        <p:xfrm>
          <a:off x="5113338" y="1379538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Equation" r:id="rId11" imgW="133305" imgH="171373" progId="Equation.3">
                  <p:embed/>
                </p:oleObj>
              </mc:Choice>
              <mc:Fallback>
                <p:oleObj name="Equation" r:id="rId11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338" y="1379538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9" name="Object 28"/>
          <p:cNvGraphicFramePr>
            <a:graphicFrameLocks noChangeAspect="1"/>
          </p:cNvGraphicFramePr>
          <p:nvPr/>
        </p:nvGraphicFramePr>
        <p:xfrm>
          <a:off x="5649913" y="1376363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8" name="Equation" r:id="rId13" imgW="133305" imgH="171373" progId="Equation.3">
                  <p:embed/>
                </p:oleObj>
              </mc:Choice>
              <mc:Fallback>
                <p:oleObj name="Equation" r:id="rId13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9913" y="1376363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0" name="Object 31"/>
          <p:cNvGraphicFramePr>
            <a:graphicFrameLocks noChangeAspect="1"/>
          </p:cNvGraphicFramePr>
          <p:nvPr/>
        </p:nvGraphicFramePr>
        <p:xfrm>
          <a:off x="6972300" y="649288"/>
          <a:ext cx="3921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9" name="Equation" r:id="rId15" imgW="133305" imgH="171373" progId="Equation.3">
                  <p:embed/>
                </p:oleObj>
              </mc:Choice>
              <mc:Fallback>
                <p:oleObj name="Equation" r:id="rId15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2300" y="649288"/>
                        <a:ext cx="39211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1" name="Object 32"/>
          <p:cNvGraphicFramePr>
            <a:graphicFrameLocks noChangeAspect="1"/>
          </p:cNvGraphicFramePr>
          <p:nvPr/>
        </p:nvGraphicFramePr>
        <p:xfrm>
          <a:off x="7626350" y="1265238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0" name="Equation" r:id="rId17" imgW="133305" imgH="171373" progId="Equation.3">
                  <p:embed/>
                </p:oleObj>
              </mc:Choice>
              <mc:Fallback>
                <p:oleObj name="Equation" r:id="rId17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1265238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7375525" y="2073275"/>
            <a:ext cx="1268413" cy="1000125"/>
            <a:chOff x="4646" y="1192"/>
            <a:chExt cx="799" cy="630"/>
          </a:xfrm>
        </p:grpSpPr>
        <p:sp>
          <p:nvSpPr>
            <p:cNvPr id="537630" name="Line 30"/>
            <p:cNvSpPr>
              <a:spLocks noChangeShapeType="1"/>
            </p:cNvSpPr>
            <p:nvPr/>
          </p:nvSpPr>
          <p:spPr bwMode="auto">
            <a:xfrm flipH="1">
              <a:off x="5348" y="1192"/>
              <a:ext cx="97" cy="339"/>
            </a:xfrm>
            <a:prstGeom prst="line">
              <a:avLst/>
            </a:prstGeom>
            <a:noFill/>
            <a:ln w="76200">
              <a:solidFill>
                <a:srgbClr val="D0000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537631" name="Line 31"/>
            <p:cNvSpPr>
              <a:spLocks noChangeShapeType="1"/>
            </p:cNvSpPr>
            <p:nvPr/>
          </p:nvSpPr>
          <p:spPr bwMode="auto">
            <a:xfrm flipV="1">
              <a:off x="4646" y="1507"/>
              <a:ext cx="726" cy="315"/>
            </a:xfrm>
            <a:prstGeom prst="line">
              <a:avLst/>
            </a:prstGeom>
            <a:noFill/>
            <a:ln w="76200">
              <a:solidFill>
                <a:srgbClr val="094E89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5440461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1 0.07338 C -0.06441 0.09468 -0.06667 0.11875 -0.06545 0.14121 C -0.06597 0.16389 -0.06597 0.18635 -0.06684 0.20949 C -0.06702 0.21597 -0.07274 0.22385 -0.07518 0.22963 C -0.07899 0.2375 -0.08021 0.24514 -0.08507 0.25232 C -0.08733 0.26158 -0.09358 0.275 -0.1 0.28172 C -0.10313 0.29792 -0.09879 0.28033 -0.10486 0.29236 C -0.10556 0.29398 -0.10538 0.2963 -0.10608 0.29792 C -0.10695 0.29908 -0.10799 0.30023 -0.10868 0.30185 C -0.11059 0.31019 -0.11649 0.32037 -0.12101 0.32709 C -0.1217 0.32847 -0.12327 0.32871 -0.12465 0.3301 C -0.12778 0.33357 -0.12917 0.33843 -0.13212 0.3419 C -0.13368 0.34398 -0.13629 0.34445 -0.1382 0.34607 C -0.15052 0.35695 -0.16233 0.36783 -0.17639 0.37547 C -0.18455 0.37963 -0.19097 0.38542 -0.2 0.38773 C -0.20972 0.39283 -0.22188 0.39537 -0.23316 0.39746 C -0.25972 0.39653 -0.28646 0.39653 -0.3132 0.3956 C -0.325 0.39537 -0.3382 0.39144 -0.35035 0.39051 C -0.36094 0.38565 -0.37552 0.38357 -0.38698 0.38079 C -0.39393 0.37917 -0.4 0.3757 -0.40695 0.37431 C -0.41597 0.36736 -0.42726 0.36551 -0.43629 0.3581 C -0.44271 0.35301 -0.44879 0.34746 -0.45608 0.34468 C -0.46077 0.34051 -0.46597 0.33912 -0.47084 0.33519 C -0.47709 0.33033 -0.48281 0.32523 -0.4908 0.32338 C -0.49688 0.31644 -0.49288 0.32037 -0.50417 0.31366 C -0.50868 0.31135 -0.51094 0.30625 -0.51511 0.30324 C -0.5191 0.29676 -0.52274 0.29468 -0.52882 0.28982 C -0.5375 0.28264 -0.5474 0.2706 -0.55955 0.26991 C -0.56667 0.26922 -0.57361 0.26875 -0.58038 0.26829 C -0.58507 0.26505 -0.58316 0.26667 -0.58594 0.2632 " pathEditMode="relative" rAng="0" ptsTypes="f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8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5" name="Rectangle 23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600">
                <a:latin typeface="Trebuchet MS" charset="0"/>
                <a:cs typeface="Arial" charset="0"/>
              </a:rPr>
              <a:t>Clicker Question</a:t>
            </a:r>
          </a:p>
        </p:txBody>
      </p:sp>
      <p:graphicFrame>
        <p:nvGraphicFramePr>
          <p:cNvPr id="38914" name="Object 30"/>
          <p:cNvGraphicFramePr>
            <a:graphicFrameLocks noChangeAspect="1"/>
          </p:cNvGraphicFramePr>
          <p:nvPr/>
        </p:nvGraphicFramePr>
        <p:xfrm>
          <a:off x="5637213" y="1376363"/>
          <a:ext cx="5715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7" imgW="190513" imgH="171373" progId="Equation.3">
                  <p:embed/>
                </p:oleObj>
              </mc:Choice>
              <mc:Fallback>
                <p:oleObj name="Equation" r:id="rId7" imgW="190513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7213" y="1376363"/>
                        <a:ext cx="5715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5"/>
          <p:cNvGraphicFramePr>
            <a:graphicFrameLocks noChangeAspect="1"/>
          </p:cNvGraphicFramePr>
          <p:nvPr/>
        </p:nvGraphicFramePr>
        <p:xfrm>
          <a:off x="1588" y="0"/>
          <a:ext cx="827087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Equation" r:id="rId9" imgW="435285" imgH="677109" progId="Equation.DSMT4">
                  <p:embed/>
                </p:oleObj>
              </mc:Choice>
              <mc:Fallback>
                <p:oleObj name="Equation" r:id="rId9" imgW="435285" imgH="67710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0"/>
                        <a:ext cx="827087" cy="17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847725" y="4646613"/>
            <a:ext cx="685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solidFill>
                  <a:srgbClr val="094E89"/>
                </a:solidFill>
                <a:effectLst/>
              </a:rPr>
              <a:t>   A             B              C            D              E</a:t>
            </a:r>
          </a:p>
        </p:txBody>
      </p:sp>
      <p:grpSp>
        <p:nvGrpSpPr>
          <p:cNvPr id="38924" name="Countdown" hidden="1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8382000" y="6096000"/>
            <a:ext cx="635000" cy="635000"/>
            <a:chOff x="5240" y="3800"/>
            <a:chExt cx="400" cy="400"/>
          </a:xfrm>
        </p:grpSpPr>
        <p:sp>
          <p:nvSpPr>
            <p:cNvPr id="38942" name="CDShape" hidden="1"/>
            <p:cNvSpPr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8943" name="CDText" hidden="1"/>
            <p:cNvSpPr txBox="1">
              <a:spLocks noChangeArrowheads="1"/>
            </p:cNvSpPr>
            <p:nvPr/>
          </p:nvSpPr>
          <p:spPr bwMode="auto">
            <a:xfrm>
              <a:off x="5240" y="3800"/>
              <a:ext cx="400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 sz="1600"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2400" b="1">
                  <a:solidFill>
                    <a:schemeClr val="tx1"/>
                  </a:solidFill>
                  <a:effectLst/>
                  <a:latin typeface="Tahoma" charset="0"/>
                </a:rPr>
                <a:t>32</a:t>
              </a:r>
            </a:p>
          </p:txBody>
        </p:sp>
      </p:grpSp>
      <p:grpSp>
        <p:nvGrpSpPr>
          <p:cNvPr id="38925" name="ResponseCounter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022725" y="5622925"/>
            <a:ext cx="952500" cy="952500"/>
            <a:chOff x="160" y="3360"/>
            <a:chExt cx="600" cy="600"/>
          </a:xfrm>
        </p:grpSpPr>
        <p:sp>
          <p:nvSpPr>
            <p:cNvPr id="38940" name="RCOut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gradFill rotWithShape="0">
              <a:gsLst>
                <a:gs pos="0">
                  <a:schemeClr val="accent2">
                    <a:alpha val="99199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eaLnBrk="1" hangingPunct="1"/>
              <a:endParaRPr lang="en-US" sz="2400"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8941" name="RCInner" hidden="1"/>
            <p:cNvSpPr>
              <a:spLocks noChangeArrowheads="1"/>
            </p:cNvSpPr>
            <p:nvPr/>
          </p:nvSpPr>
          <p:spPr bwMode="auto">
            <a:xfrm>
              <a:off x="160" y="3360"/>
              <a:ext cx="600" cy="6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r>
                <a:rPr lang="en-US" sz="1400" b="1">
                  <a:solidFill>
                    <a:schemeClr val="tx1"/>
                  </a:solidFill>
                  <a:effectLst/>
                  <a:latin typeface="Tahoma" charset="0"/>
                </a:rPr>
                <a:t>2 of 250</a:t>
              </a:r>
            </a:p>
          </p:txBody>
        </p:sp>
      </p:grpSp>
      <p:sp>
        <p:nvSpPr>
          <p:cNvPr id="523283" name="Line 19"/>
          <p:cNvSpPr>
            <a:spLocks noChangeShapeType="1"/>
          </p:cNvSpPr>
          <p:nvPr/>
        </p:nvSpPr>
        <p:spPr bwMode="auto">
          <a:xfrm flipH="1">
            <a:off x="7451725" y="1304925"/>
            <a:ext cx="153988" cy="538163"/>
          </a:xfrm>
          <a:prstGeom prst="line">
            <a:avLst/>
          </a:prstGeom>
          <a:noFill/>
          <a:ln w="76200">
            <a:solidFill>
              <a:srgbClr val="D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284" name="Line 20"/>
          <p:cNvSpPr>
            <a:spLocks noChangeShapeType="1"/>
          </p:cNvSpPr>
          <p:nvPr/>
        </p:nvSpPr>
        <p:spPr bwMode="auto">
          <a:xfrm>
            <a:off x="3535363" y="4492625"/>
            <a:ext cx="960437" cy="0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8928" name="Text Box 26"/>
          <p:cNvSpPr txBox="1">
            <a:spLocks noChangeArrowheads="1"/>
          </p:cNvSpPr>
          <p:nvPr/>
        </p:nvSpPr>
        <p:spPr bwMode="auto">
          <a:xfrm>
            <a:off x="355600" y="1103313"/>
            <a:ext cx="53927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Vectors     and     are shown to the right. </a:t>
            </a:r>
          </a:p>
          <a:p>
            <a:pPr algn="l"/>
            <a:r>
              <a:rPr lang="en-US" sz="2400">
                <a:solidFill>
                  <a:schemeClr val="tx2"/>
                </a:solidFill>
                <a:effectLst/>
                <a:latin typeface="Calibri" charset="0"/>
              </a:rPr>
              <a:t>Which of the following best describes      +</a:t>
            </a:r>
          </a:p>
        </p:txBody>
      </p:sp>
      <p:sp>
        <p:nvSpPr>
          <p:cNvPr id="523297" name="Line 33"/>
          <p:cNvSpPr>
            <a:spLocks noChangeShapeType="1"/>
          </p:cNvSpPr>
          <p:nvPr/>
        </p:nvSpPr>
        <p:spPr bwMode="auto">
          <a:xfrm flipV="1">
            <a:off x="2036763" y="3878263"/>
            <a:ext cx="1228725" cy="998537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1" name="Line 37"/>
          <p:cNvSpPr>
            <a:spLocks noChangeShapeType="1"/>
          </p:cNvSpPr>
          <p:nvPr/>
        </p:nvSpPr>
        <p:spPr bwMode="auto">
          <a:xfrm flipV="1">
            <a:off x="6530975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 type="triangle" w="med" len="med"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03" name="Line 39"/>
          <p:cNvSpPr>
            <a:spLocks noChangeShapeType="1"/>
          </p:cNvSpPr>
          <p:nvPr/>
        </p:nvSpPr>
        <p:spPr bwMode="auto">
          <a:xfrm flipV="1">
            <a:off x="6837363" y="882650"/>
            <a:ext cx="1152525" cy="500063"/>
          </a:xfrm>
          <a:prstGeom prst="line">
            <a:avLst/>
          </a:prstGeom>
          <a:noFill/>
          <a:ln w="76200">
            <a:solidFill>
              <a:srgbClr val="094E89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0" name="Line 46"/>
          <p:cNvSpPr>
            <a:spLocks noChangeShapeType="1"/>
          </p:cNvSpPr>
          <p:nvPr/>
        </p:nvSpPr>
        <p:spPr bwMode="auto">
          <a:xfrm flipV="1">
            <a:off x="1268413" y="3533775"/>
            <a:ext cx="0" cy="107632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23314" name="Line 50"/>
          <p:cNvSpPr>
            <a:spLocks noChangeShapeType="1"/>
          </p:cNvSpPr>
          <p:nvPr/>
        </p:nvSpPr>
        <p:spPr bwMode="auto">
          <a:xfrm>
            <a:off x="4764088" y="4032250"/>
            <a:ext cx="806450" cy="498475"/>
          </a:xfrm>
          <a:prstGeom prst="line">
            <a:avLst/>
          </a:prstGeom>
          <a:noFill/>
          <a:ln w="76200">
            <a:solidFill>
              <a:srgbClr val="339933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00053" name="Rectangle 21"/>
          <p:cNvSpPr>
            <a:spLocks noChangeArrowheads="1"/>
          </p:cNvSpPr>
          <p:nvPr/>
        </p:nvSpPr>
        <p:spPr bwMode="auto">
          <a:xfrm>
            <a:off x="0" y="3405188"/>
            <a:ext cx="9144000" cy="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graphicFrame>
        <p:nvGraphicFramePr>
          <p:cNvPr id="38916" name="Object 22"/>
          <p:cNvGraphicFramePr>
            <a:graphicFrameLocks noChangeAspect="1"/>
          </p:cNvGraphicFramePr>
          <p:nvPr/>
        </p:nvGraphicFramePr>
        <p:xfrm>
          <a:off x="1373188" y="1019175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9" name="Equation" r:id="rId11" imgW="133305" imgH="171373" progId="Equation.3">
                  <p:embed/>
                </p:oleObj>
              </mc:Choice>
              <mc:Fallback>
                <p:oleObj name="Equation" r:id="rId11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3188" y="1019175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24"/>
          <p:cNvGraphicFramePr>
            <a:graphicFrameLocks noChangeAspect="1"/>
          </p:cNvGraphicFramePr>
          <p:nvPr/>
        </p:nvGraphicFramePr>
        <p:xfrm>
          <a:off x="2195513" y="1006475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0" name="Equation" r:id="rId13" imgW="133305" imgH="171373" progId="Equation.3">
                  <p:embed/>
                </p:oleObj>
              </mc:Choice>
              <mc:Fallback>
                <p:oleObj name="Equation" r:id="rId13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006475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27"/>
          <p:cNvGraphicFramePr>
            <a:graphicFrameLocks noChangeAspect="1"/>
          </p:cNvGraphicFramePr>
          <p:nvPr/>
        </p:nvGraphicFramePr>
        <p:xfrm>
          <a:off x="5113338" y="1379538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Equation" r:id="rId15" imgW="133305" imgH="171373" progId="Equation.3">
                  <p:embed/>
                </p:oleObj>
              </mc:Choice>
              <mc:Fallback>
                <p:oleObj name="Equation" r:id="rId15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338" y="1379538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29"/>
          <p:cNvGraphicFramePr>
            <a:graphicFrameLocks noChangeAspect="1"/>
          </p:cNvGraphicFramePr>
          <p:nvPr/>
        </p:nvGraphicFramePr>
        <p:xfrm>
          <a:off x="5113338" y="1379538"/>
          <a:ext cx="3921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name="Equation" r:id="rId17" imgW="133305" imgH="171373" progId="Equation.3">
                  <p:embed/>
                </p:oleObj>
              </mc:Choice>
              <mc:Fallback>
                <p:oleObj name="Equation" r:id="rId17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3338" y="1379538"/>
                        <a:ext cx="3921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0" name="Object 31"/>
          <p:cNvGraphicFramePr>
            <a:graphicFrameLocks noChangeAspect="1"/>
          </p:cNvGraphicFramePr>
          <p:nvPr/>
        </p:nvGraphicFramePr>
        <p:xfrm>
          <a:off x="6972300" y="649288"/>
          <a:ext cx="3921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3" name="Equation" r:id="rId19" imgW="133305" imgH="171373" progId="Equation.3">
                  <p:embed/>
                </p:oleObj>
              </mc:Choice>
              <mc:Fallback>
                <p:oleObj name="Equation" r:id="rId19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2300" y="649288"/>
                        <a:ext cx="39211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Object 32"/>
          <p:cNvGraphicFramePr>
            <a:graphicFrameLocks noChangeAspect="1"/>
          </p:cNvGraphicFramePr>
          <p:nvPr/>
        </p:nvGraphicFramePr>
        <p:xfrm>
          <a:off x="7626350" y="1265238"/>
          <a:ext cx="3937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4" name="Equation" r:id="rId21" imgW="133305" imgH="171373" progId="Equation.3">
                  <p:embed/>
                </p:oleObj>
              </mc:Choice>
              <mc:Fallback>
                <p:oleObj name="Equation" r:id="rId21" imgW="133305" imgH="17137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50" y="1265238"/>
                        <a:ext cx="3937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231063" y="2151063"/>
            <a:ext cx="1152525" cy="1066800"/>
            <a:chOff x="4555" y="1241"/>
            <a:chExt cx="726" cy="672"/>
          </a:xfrm>
        </p:grpSpPr>
        <p:sp>
          <p:nvSpPr>
            <p:cNvPr id="535581" name="Line 29"/>
            <p:cNvSpPr>
              <a:spLocks noChangeShapeType="1"/>
            </p:cNvSpPr>
            <p:nvPr/>
          </p:nvSpPr>
          <p:spPr bwMode="auto">
            <a:xfrm flipH="1">
              <a:off x="5172" y="1241"/>
              <a:ext cx="97" cy="339"/>
            </a:xfrm>
            <a:prstGeom prst="line">
              <a:avLst/>
            </a:prstGeom>
            <a:noFill/>
            <a:ln w="76200">
              <a:solidFill>
                <a:srgbClr val="D000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535582" name="Line 30"/>
            <p:cNvSpPr>
              <a:spLocks noChangeShapeType="1"/>
            </p:cNvSpPr>
            <p:nvPr/>
          </p:nvSpPr>
          <p:spPr bwMode="auto">
            <a:xfrm flipV="1">
              <a:off x="4555" y="1241"/>
              <a:ext cx="726" cy="315"/>
            </a:xfrm>
            <a:prstGeom prst="line">
              <a:avLst/>
            </a:prstGeom>
            <a:noFill/>
            <a:ln w="76200">
              <a:solidFill>
                <a:srgbClr val="094E89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535583" name="Line 31"/>
            <p:cNvSpPr>
              <a:spLocks noChangeShapeType="1"/>
            </p:cNvSpPr>
            <p:nvPr/>
          </p:nvSpPr>
          <p:spPr bwMode="auto">
            <a:xfrm flipH="1">
              <a:off x="5075" y="1574"/>
              <a:ext cx="97" cy="339"/>
            </a:xfrm>
            <a:prstGeom prst="line">
              <a:avLst/>
            </a:prstGeom>
            <a:noFill/>
            <a:ln w="76200">
              <a:solidFill>
                <a:srgbClr val="D000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248540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0046 C -0.03229 -0.00231 -0.0375 -0.00277 -0.07708 -0.00046 C -0.09063 0.00047 -0.10347 0.01249 -0.11649 0.01596 C -0.12465 0.02267 -0.13524 0.02522 -0.14462 0.02799 C -0.15017 0.03308 -0.15451 0.03493 -0.16129 0.03771 C -0.16615 0.04002 -0.16424 0.04072 -0.1684 0.04326 C -0.17118 0.04511 -0.17413 0.0458 -0.17674 0.04766 C -0.18073 0.05483 -0.18819 0.0576 -0.1934 0.06385 C -0.2 0.07194 -0.20625 0.0812 -0.21198 0.08999 C -0.2151 0.09438 -0.2158 0.09785 -0.21944 0.10086 C -0.22274 0.1078 -0.22691 0.11312 -0.23281 0.11589 C -0.23663 0.12075 -0.24097 0.12538 -0.24531 0.12977 C -0.2474 0.13162 -0.25156 0.13509 -0.25156 0.13533 C -0.25226 0.13648 -0.25278 0.13787 -0.25365 0.13903 C -0.25451 0.14065 -0.25608 0.14157 -0.25694 0.14319 C -0.25833 0.14574 -0.25868 0.14897 -0.25972 0.15152 C -0.26181 0.16031 -0.26493 0.16771 -0.26719 0.17604 C -0.26788 0.17905 -0.26858 0.18182 -0.26927 0.18437 C -0.26962 0.18575 -0.26997 0.18853 -0.26997 0.18876 C -0.26997 0.18992 -0.26927 0.19292 -0.26927 0.19316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7" y="95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5"/>
            <a:ext cx="8551333" cy="620514"/>
          </a:xfrm>
        </p:spPr>
        <p:txBody>
          <a:bodyPr/>
          <a:lstStyle/>
          <a:p>
            <a:r>
              <a:rPr lang="en-US" sz="2800" dirty="0"/>
              <a:t>The components of the resultant vector C = A + B are</a:t>
            </a:r>
            <a:r>
              <a:rPr lang="en-US" sz="2800" dirty="0" smtClean="0"/>
              <a:t>:</a:t>
            </a:r>
          </a:p>
          <a:p>
            <a:pPr lvl="1"/>
            <a:endParaRPr lang="fr-FR" sz="2400" dirty="0" smtClean="0"/>
          </a:p>
          <a:p>
            <a:pPr lvl="1"/>
            <a:r>
              <a:rPr lang="fr-FR" sz="2400" dirty="0" smtClean="0"/>
              <a:t>Cx </a:t>
            </a:r>
            <a:r>
              <a:rPr lang="fr-FR" sz="2400" dirty="0"/>
              <a:t>= -7, </a:t>
            </a:r>
            <a:r>
              <a:rPr lang="fr-FR" sz="2400" dirty="0" err="1"/>
              <a:t>Cy</a:t>
            </a:r>
            <a:r>
              <a:rPr lang="fr-FR" sz="2400" dirty="0"/>
              <a:t> = 7</a:t>
            </a:r>
          </a:p>
          <a:p>
            <a:pPr lvl="1"/>
            <a:r>
              <a:rPr lang="fr-FR" sz="2400" dirty="0"/>
              <a:t>Cx = 12, </a:t>
            </a:r>
            <a:r>
              <a:rPr lang="fr-FR" sz="2400" dirty="0" err="1"/>
              <a:t>Cy</a:t>
            </a:r>
            <a:r>
              <a:rPr lang="fr-FR" sz="2400" dirty="0"/>
              <a:t> = 6</a:t>
            </a:r>
          </a:p>
          <a:p>
            <a:pPr lvl="1"/>
            <a:r>
              <a:rPr lang="fr-FR" sz="2400" dirty="0"/>
              <a:t>Cx = 1, </a:t>
            </a:r>
            <a:r>
              <a:rPr lang="fr-FR" sz="2400" dirty="0" err="1"/>
              <a:t>Cy</a:t>
            </a:r>
            <a:r>
              <a:rPr lang="fr-FR" sz="2400" dirty="0"/>
              <a:t> = -4</a:t>
            </a:r>
          </a:p>
          <a:p>
            <a:pPr lvl="1"/>
            <a:r>
              <a:rPr lang="fr-FR" sz="2400" dirty="0"/>
              <a:t>Cx = -1, </a:t>
            </a:r>
            <a:r>
              <a:rPr lang="fr-FR" sz="2400" dirty="0" err="1"/>
              <a:t>Cy</a:t>
            </a:r>
            <a:r>
              <a:rPr lang="fr-FR" sz="2400" dirty="0"/>
              <a:t> = 5</a:t>
            </a:r>
          </a:p>
          <a:p>
            <a:pPr lvl="1"/>
            <a:r>
              <a:rPr lang="fr-FR" sz="2400" dirty="0"/>
              <a:t>Cx = 2, </a:t>
            </a:r>
            <a:r>
              <a:rPr lang="fr-FR" sz="2400" dirty="0" err="1"/>
              <a:t>Cy</a:t>
            </a:r>
            <a:r>
              <a:rPr lang="fr-FR" sz="2400" dirty="0"/>
              <a:t> = 2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0611" y="1518909"/>
            <a:ext cx="5306189" cy="450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32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 explanation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5"/>
            <a:ext cx="8551333" cy="620514"/>
          </a:xfrm>
        </p:spPr>
        <p:txBody>
          <a:bodyPr/>
          <a:lstStyle/>
          <a:p>
            <a:r>
              <a:rPr lang="en-US" sz="2800" dirty="0"/>
              <a:t>The components of the resultant vector C = A + B are: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55" y="1728412"/>
            <a:ext cx="5306189" cy="4506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2679" y="3949533"/>
            <a:ext cx="12641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A</a:t>
            </a:r>
            <a:r>
              <a:rPr lang="en-US" sz="3200" baseline="-25000" dirty="0" smtClean="0">
                <a:solidFill>
                  <a:srgbClr val="0000FF"/>
                </a:solidFill>
              </a:rPr>
              <a:t>x</a:t>
            </a:r>
            <a:r>
              <a:rPr lang="en-US" sz="3200" dirty="0" smtClean="0">
                <a:solidFill>
                  <a:srgbClr val="0000FF"/>
                </a:solidFill>
              </a:rPr>
              <a:t> = -4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93212"/>
            <a:ext cx="11438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</a:t>
            </a:r>
            <a:r>
              <a:rPr lang="en-US" sz="3200" baseline="-25000" dirty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 = 6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8135" y="5324406"/>
            <a:ext cx="11242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00FF"/>
                </a:solidFill>
              </a:rPr>
              <a:t>B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r>
              <a:rPr lang="en-US" sz="3200" dirty="0" smtClean="0">
                <a:solidFill>
                  <a:srgbClr val="0000FF"/>
                </a:solidFill>
              </a:rPr>
              <a:t> = 3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8838" y="4760953"/>
            <a:ext cx="12552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B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 = -1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271110" y="3949533"/>
            <a:ext cx="1505724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271110" y="1964105"/>
            <a:ext cx="0" cy="198542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89760" y="5263801"/>
            <a:ext cx="1126020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98135" y="4949545"/>
            <a:ext cx="0" cy="314256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07347" y="1728412"/>
            <a:ext cx="19685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r>
              <a:rPr lang="en-US" sz="3200" baseline="-250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= A</a:t>
            </a:r>
            <a:r>
              <a:rPr lang="en-US" sz="3200" baseline="-25000" dirty="0" smtClean="0">
                <a:solidFill>
                  <a:srgbClr val="0000FF"/>
                </a:solidFill>
              </a:rPr>
              <a:t>x</a:t>
            </a:r>
            <a:r>
              <a:rPr lang="en-US" sz="3200" dirty="0" smtClean="0">
                <a:solidFill>
                  <a:srgbClr val="0000FF"/>
                </a:solidFill>
              </a:rPr>
              <a:t> + </a:t>
            </a:r>
            <a:r>
              <a:rPr lang="en-US" sz="3200" dirty="0" err="1" smtClean="0">
                <a:solidFill>
                  <a:srgbClr val="0000FF"/>
                </a:solidFill>
              </a:rPr>
              <a:t>B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7347" y="2500824"/>
            <a:ext cx="17506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FF"/>
                </a:solidFill>
              </a:rPr>
              <a:t>C</a:t>
            </a:r>
            <a:r>
              <a:rPr lang="en-US" sz="3200" baseline="-25000" dirty="0" err="1" smtClean="0">
                <a:solidFill>
                  <a:srgbClr val="0000FF"/>
                </a:solidFill>
              </a:rPr>
              <a:t>x</a:t>
            </a:r>
            <a:r>
              <a:rPr lang="en-US" sz="3200" dirty="0" smtClean="0">
                <a:solidFill>
                  <a:srgbClr val="0000FF"/>
                </a:solidFill>
              </a:rPr>
              <a:t>= -4 + 3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07347" y="4176177"/>
            <a:ext cx="19928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</a:t>
            </a:r>
            <a:r>
              <a:rPr lang="en-US" sz="3200" baseline="-25000" dirty="0">
                <a:solidFill>
                  <a:srgbClr val="FF0000"/>
                </a:solidFill>
              </a:rPr>
              <a:t>y</a:t>
            </a:r>
            <a:r>
              <a:rPr lang="en-US" sz="3200" baseline="-250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= A</a:t>
            </a:r>
            <a:r>
              <a:rPr lang="en-US" sz="3200" baseline="-25000" dirty="0">
                <a:solidFill>
                  <a:srgbClr val="FF0000"/>
                </a:solidFill>
              </a:rPr>
              <a:t>y</a:t>
            </a:r>
            <a:r>
              <a:rPr lang="en-US" sz="3200" dirty="0" smtClean="0">
                <a:solidFill>
                  <a:srgbClr val="FF0000"/>
                </a:solidFill>
              </a:rPr>
              <a:t> + B</a:t>
            </a:r>
            <a:r>
              <a:rPr lang="en-US" sz="3200" baseline="-25000" dirty="0">
                <a:solidFill>
                  <a:srgbClr val="FF0000"/>
                </a:solidFill>
              </a:rPr>
              <a:t>y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36134" y="3267962"/>
            <a:ext cx="1152746" cy="5847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C</a:t>
            </a:r>
            <a:r>
              <a:rPr lang="en-US" sz="3200" baseline="-25000" dirty="0" err="1" smtClean="0"/>
              <a:t>x</a:t>
            </a:r>
            <a:r>
              <a:rPr lang="en-US" sz="3200" dirty="0" smtClean="0"/>
              <a:t>= -1</a:t>
            </a:r>
            <a:endParaRPr lang="en-US" sz="32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6644537" y="4933449"/>
            <a:ext cx="161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</a:t>
            </a:r>
            <a:r>
              <a:rPr lang="en-US" sz="3200" baseline="-25000" dirty="0">
                <a:solidFill>
                  <a:srgbClr val="FF0000"/>
                </a:solidFill>
              </a:rPr>
              <a:t>y</a:t>
            </a:r>
            <a:r>
              <a:rPr lang="en-US" sz="3200" baseline="-250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= 6 - 1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34234" y="5558689"/>
            <a:ext cx="1094303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/>
              <a:t>y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= 5</a:t>
            </a:r>
            <a:endParaRPr lang="en-US" sz="32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193091" y="5851077"/>
            <a:ext cx="4530006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Consistent with answer C!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4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22" grpId="0"/>
      <p:bldP spid="23" grpId="0"/>
      <p:bldP spid="25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8" y="898394"/>
            <a:ext cx="5774308" cy="5227769"/>
          </a:xfrm>
        </p:spPr>
        <p:txBody>
          <a:bodyPr/>
          <a:lstStyle/>
          <a:p>
            <a:r>
              <a:rPr lang="en-US" sz="2400" dirty="0"/>
              <a:t>An object experiences a constant acceleration and attains a velocity as shown in the figure below. Which of the following vectors best corresponds to the initial velocity of the object?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150" y="898394"/>
            <a:ext cx="2952090" cy="2109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70388"/>
            <a:ext cx="2472703" cy="2611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903" y="3257045"/>
            <a:ext cx="2122429" cy="26614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2332" y="3797270"/>
            <a:ext cx="2146632" cy="2584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0302" y="2856935"/>
            <a:ext cx="2339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Student Explanation</a:t>
            </a:r>
            <a:endParaRPr lang="en-US" sz="2000" i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099504" y="3257045"/>
            <a:ext cx="2339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Student Explanation</a:t>
            </a:r>
            <a:endParaRPr lang="en-US" sz="2000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438706" y="3828454"/>
            <a:ext cx="2339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Student Explanation</a:t>
            </a:r>
            <a:endParaRPr lang="en-US" sz="2000" i="1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681" y="5340306"/>
            <a:ext cx="1388323" cy="10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0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898394"/>
            <a:ext cx="8551333" cy="20215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Acceleration represents a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change in velocity (over change in time)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18" y="2233984"/>
            <a:ext cx="4405441" cy="3148577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560271"/>
              </p:ext>
            </p:extLst>
          </p:nvPr>
        </p:nvGraphicFramePr>
        <p:xfrm>
          <a:off x="677288" y="5487521"/>
          <a:ext cx="1490477" cy="579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Equation" r:id="rId4" imgW="457200" imgH="177800" progId="Equation.3">
                  <p:embed/>
                </p:oleObj>
              </mc:Choice>
              <mc:Fallback>
                <p:oleObj name="Equation" r:id="rId4" imgW="457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7288" y="5487521"/>
                        <a:ext cx="1490477" cy="5796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12715"/>
              </p:ext>
            </p:extLst>
          </p:nvPr>
        </p:nvGraphicFramePr>
        <p:xfrm>
          <a:off x="2167765" y="5487520"/>
          <a:ext cx="1697489" cy="745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Equation" r:id="rId6" imgW="520700" imgH="228600" progId="Equation.3">
                  <p:embed/>
                </p:oleObj>
              </mc:Choice>
              <mc:Fallback>
                <p:oleObj name="Equation" r:id="rId6" imgW="520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67765" y="5487520"/>
                        <a:ext cx="1697489" cy="7452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946523"/>
              </p:ext>
            </p:extLst>
          </p:nvPr>
        </p:nvGraphicFramePr>
        <p:xfrm>
          <a:off x="5386480" y="5487520"/>
          <a:ext cx="2691141" cy="745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8" imgW="825500" imgH="228600" progId="Equation.3">
                  <p:embed/>
                </p:oleObj>
              </mc:Choice>
              <mc:Fallback>
                <p:oleObj name="Equation" r:id="rId8" imgW="825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86480" y="5487520"/>
                        <a:ext cx="2691141" cy="74523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316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 Revote!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68082"/>
            <a:ext cx="5102714" cy="5347447"/>
          </a:xfrm>
        </p:spPr>
        <p:txBody>
          <a:bodyPr/>
          <a:lstStyle/>
          <a:p>
            <a:r>
              <a:rPr lang="en-US" sz="2800" dirty="0"/>
              <a:t>Which of the following vectors best corresponds to the initial velocity of the object?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70388"/>
            <a:ext cx="2472703" cy="26112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903" y="3257045"/>
            <a:ext cx="2122429" cy="26614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2332" y="3797270"/>
            <a:ext cx="2146632" cy="2584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0522" y="898393"/>
            <a:ext cx="3579718" cy="255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8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 Explanation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260224" y="1145727"/>
            <a:ext cx="26186" cy="4648382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15385" y="3456824"/>
            <a:ext cx="629087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260223" y="2055764"/>
            <a:ext cx="2330599" cy="140106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09973" y="1584378"/>
            <a:ext cx="453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v</a:t>
            </a:r>
            <a:r>
              <a:rPr lang="en-US" sz="3200" baseline="-25000" dirty="0" err="1" smtClean="0"/>
              <a:t>f</a:t>
            </a:r>
            <a:endParaRPr lang="en-US" sz="32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086743" y="3456824"/>
            <a:ext cx="2173480" cy="13094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53355" y="2885142"/>
            <a:ext cx="3812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09911"/>
              </p:ext>
            </p:extLst>
          </p:nvPr>
        </p:nvGraphicFramePr>
        <p:xfrm>
          <a:off x="267018" y="1211758"/>
          <a:ext cx="2691141" cy="745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Equation" r:id="rId3" imgW="825500" imgH="228600" progId="Equation.3">
                  <p:embed/>
                </p:oleObj>
              </mc:Choice>
              <mc:Fallback>
                <p:oleObj name="Equation" r:id="rId3" imgW="825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7018" y="1211758"/>
                        <a:ext cx="2691141" cy="745239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298204" y="2872048"/>
            <a:ext cx="3103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-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286410" y="2055764"/>
            <a:ext cx="4438609" cy="1401060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89856" y="2287272"/>
            <a:ext cx="4327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v</a:t>
            </a:r>
            <a:r>
              <a:rPr lang="en-US" sz="3200" baseline="-25000" dirty="0" smtClean="0">
                <a:solidFill>
                  <a:srgbClr val="008000"/>
                </a:solidFill>
              </a:rPr>
              <a:t>i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92297" y="5501721"/>
            <a:ext cx="4548641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Consistent with answer A!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3425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3604E-6 1.13836E-6 L 0.49574 -0.208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87" y="-1041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3601E-6 -1.01805E-7 L 0.51711 -0.208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47" y="-104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367E-6 8.93105E-7 L 0.51572 -0.210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77" y="-105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8" grpId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endParaRPr 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1293184" y="3087297"/>
            <a:ext cx="3159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>
                <a:solidFill>
                  <a:srgbClr val="001A64"/>
                </a:solidFill>
                <a:effectLst/>
                <a:latin typeface="Symbol" charset="0"/>
              </a:rPr>
              <a:t>q</a:t>
            </a:r>
            <a:endParaRPr lang="en-US" sz="2000" i="1" baseline="-25000">
              <a:solidFill>
                <a:srgbClr val="001A64"/>
              </a:solidFill>
              <a:effectLst/>
              <a:latin typeface="Symbol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356397" y="3980764"/>
            <a:ext cx="62661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400" dirty="0">
                <a:solidFill>
                  <a:srgbClr val="FF0000"/>
                </a:solidFill>
                <a:effectLst/>
                <a:latin typeface="Calibri" charset="0"/>
              </a:rPr>
              <a:t>Think of a vector as an arrow. </a:t>
            </a:r>
            <a:br>
              <a:rPr lang="en-US" sz="2400" dirty="0">
                <a:solidFill>
                  <a:srgbClr val="FF0000"/>
                </a:solidFill>
                <a:effectLst/>
                <a:latin typeface="Calibri" charset="0"/>
              </a:rPr>
            </a:br>
            <a:r>
              <a:rPr lang="en-US" sz="2400" dirty="0">
                <a:solidFill>
                  <a:srgbClr val="333333"/>
                </a:solidFill>
                <a:effectLst/>
                <a:latin typeface="Calibri" charset="0"/>
              </a:rPr>
              <a:t>(An </a:t>
            </a:r>
            <a:r>
              <a:rPr lang="en-US" sz="2400" u="sng" dirty="0">
                <a:solidFill>
                  <a:srgbClr val="333333"/>
                </a:solidFill>
                <a:effectLst/>
                <a:latin typeface="Calibri" charset="0"/>
              </a:rPr>
              <a:t>object</a:t>
            </a:r>
            <a:r>
              <a:rPr lang="en-US" sz="2400" dirty="0">
                <a:solidFill>
                  <a:srgbClr val="333333"/>
                </a:solidFill>
                <a:effectLst/>
                <a:latin typeface="Calibri" charset="0"/>
              </a:rPr>
              <a:t> having both magnitude and direction)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076325" y="5324475"/>
            <a:ext cx="6788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FF0000"/>
                </a:solidFill>
                <a:effectLst/>
                <a:latin typeface="Calibri" charset="0"/>
              </a:rPr>
              <a:t>The object is the same no matter how we chose to describe </a:t>
            </a:r>
            <a:r>
              <a:rPr lang="en-US" sz="2000" b="1" dirty="0" smtClean="0">
                <a:solidFill>
                  <a:srgbClr val="FF0000"/>
                </a:solidFill>
                <a:effectLst/>
                <a:latin typeface="Calibri" charset="0"/>
              </a:rPr>
              <a:t>it!</a:t>
            </a:r>
            <a:endParaRPr lang="en-US" sz="2000" b="1" dirty="0">
              <a:solidFill>
                <a:srgbClr val="FF0000"/>
              </a:solidFill>
              <a:effectLst/>
              <a:latin typeface="Calibri" charset="0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1023309" y="3471472"/>
            <a:ext cx="2227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1023309" y="1474397"/>
            <a:ext cx="0" cy="1997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1023309" y="1934772"/>
            <a:ext cx="1344613" cy="1536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lg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aphicFrame>
        <p:nvGraphicFramePr>
          <p:cNvPr id="1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853658"/>
              </p:ext>
            </p:extLst>
          </p:nvPr>
        </p:nvGraphicFramePr>
        <p:xfrm>
          <a:off x="2472697" y="1599809"/>
          <a:ext cx="323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3" imgW="139579" imgH="177646" progId="Equation.3">
                  <p:embed/>
                </p:oleObj>
              </mc:Choice>
              <mc:Fallback>
                <p:oleObj name="Equation" r:id="rId3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2697" y="1599809"/>
                        <a:ext cx="3238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rc 14"/>
          <p:cNvSpPr>
            <a:spLocks/>
          </p:cNvSpPr>
          <p:nvPr/>
        </p:nvSpPr>
        <p:spPr bwMode="auto">
          <a:xfrm>
            <a:off x="1253497" y="3009509"/>
            <a:ext cx="422275" cy="422275"/>
          </a:xfrm>
          <a:custGeom>
            <a:avLst/>
            <a:gdLst>
              <a:gd name="G0" fmla="+- 0 0 0"/>
              <a:gd name="G1" fmla="+- 18261 0 0"/>
              <a:gd name="G2" fmla="+- 21600 0 0"/>
              <a:gd name="T0" fmla="*/ 11536 w 21600"/>
              <a:gd name="T1" fmla="*/ 0 h 18261"/>
              <a:gd name="T2" fmla="*/ 21600 w 21600"/>
              <a:gd name="T3" fmla="*/ 18261 h 18261"/>
              <a:gd name="T4" fmla="*/ 0 w 21600"/>
              <a:gd name="T5" fmla="*/ 18261 h 18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" name="Arc 14"/>
          <p:cNvSpPr>
            <a:spLocks/>
          </p:cNvSpPr>
          <p:nvPr/>
        </p:nvSpPr>
        <p:spPr bwMode="auto">
          <a:xfrm>
            <a:off x="1234447" y="3038084"/>
            <a:ext cx="422275" cy="422275"/>
          </a:xfrm>
          <a:custGeom>
            <a:avLst/>
            <a:gdLst>
              <a:gd name="T0" fmla="*/ 225526 w 21600"/>
              <a:gd name="T1" fmla="*/ 0 h 18261"/>
              <a:gd name="T2" fmla="*/ 422275 w 21600"/>
              <a:gd name="T3" fmla="*/ 422275 h 18261"/>
              <a:gd name="T4" fmla="*/ 0 w 21600"/>
              <a:gd name="T5" fmla="*/ 422275 h 18261"/>
              <a:gd name="T6" fmla="*/ 0 60000 65536"/>
              <a:gd name="T7" fmla="*/ 0 60000 65536"/>
              <a:gd name="T8" fmla="*/ 0 60000 65536"/>
              <a:gd name="T9" fmla="*/ 0 w 21600"/>
              <a:gd name="T10" fmla="*/ 0 h 18261"/>
              <a:gd name="T11" fmla="*/ 21600 w 21600"/>
              <a:gd name="T12" fmla="*/ 18261 h 18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261" fill="none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</a:path>
              <a:path w="21600" h="18261" stroke="0" extrusionOk="0">
                <a:moveTo>
                  <a:pt x="11536" y="-1"/>
                </a:moveTo>
                <a:cubicBezTo>
                  <a:pt x="17801" y="3957"/>
                  <a:pt x="21600" y="10850"/>
                  <a:pt x="21600" y="18261"/>
                </a:cubicBezTo>
                <a:lnTo>
                  <a:pt x="0" y="18261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30071" y="1043337"/>
            <a:ext cx="33297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Described by both:</a:t>
            </a:r>
            <a:endParaRPr lang="en-US" sz="3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230071" y="2009384"/>
            <a:ext cx="3406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Magnitude: How Long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30071" y="2847008"/>
            <a:ext cx="4492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Direction: Where it is Pointed</a:t>
            </a:r>
            <a:endParaRPr lang="en-US" sz="2800" dirty="0" smtClean="0">
              <a:solidFill>
                <a:srgbClr val="008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828173" y="3108618"/>
            <a:ext cx="2554298" cy="174305"/>
          </a:xfrm>
          <a:prstGeom prst="line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828173" y="2431795"/>
            <a:ext cx="2401898" cy="260725"/>
          </a:xfrm>
          <a:prstGeom prst="line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08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endParaRPr lang="en-US" dirty="0"/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974192" y="3414712"/>
            <a:ext cx="2227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 flipV="1">
            <a:off x="974192" y="1417637"/>
            <a:ext cx="0" cy="1997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2318805" y="1916112"/>
            <a:ext cx="0" cy="1498600"/>
          </a:xfrm>
          <a:prstGeom prst="line">
            <a:avLst/>
          </a:prstGeom>
          <a:noFill/>
          <a:ln w="19050">
            <a:solidFill>
              <a:srgbClr val="333333"/>
            </a:solidFill>
            <a:prstDash val="dash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 flipH="1">
            <a:off x="974192" y="1878012"/>
            <a:ext cx="1306513" cy="0"/>
          </a:xfrm>
          <a:prstGeom prst="line">
            <a:avLst/>
          </a:prstGeom>
          <a:noFill/>
          <a:ln w="19050">
            <a:solidFill>
              <a:srgbClr val="333333"/>
            </a:solidFill>
            <a:prstDash val="dash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2044167" y="3422649"/>
            <a:ext cx="412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>
                <a:solidFill>
                  <a:srgbClr val="333333"/>
                </a:solidFill>
                <a:effectLst/>
                <a:latin typeface="Times New Roman" charset="0"/>
              </a:rPr>
              <a:t>A</a:t>
            </a:r>
            <a:r>
              <a:rPr lang="en-US" sz="2000" i="1" baseline="-25000">
                <a:solidFill>
                  <a:srgbClr val="333333"/>
                </a:solidFill>
                <a:effectLst/>
                <a:latin typeface="Times New Roman" charset="0"/>
              </a:rPr>
              <a:t>x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583667" y="1762124"/>
            <a:ext cx="412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000" i="1">
                <a:solidFill>
                  <a:srgbClr val="333333"/>
                </a:solidFill>
                <a:effectLst/>
                <a:latin typeface="Times New Roman" charset="0"/>
              </a:rPr>
              <a:t>A</a:t>
            </a:r>
            <a:r>
              <a:rPr lang="en-US" sz="2000" i="1" baseline="-25000">
                <a:solidFill>
                  <a:srgbClr val="333333"/>
                </a:solidFill>
                <a:effectLst/>
                <a:latin typeface="Times New Roman" charset="0"/>
              </a:rPr>
              <a:t>y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974192" y="1878012"/>
            <a:ext cx="1344613" cy="1536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lg"/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aphicFrame>
        <p:nvGraphicFramePr>
          <p:cNvPr id="1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378929"/>
              </p:ext>
            </p:extLst>
          </p:nvPr>
        </p:nvGraphicFramePr>
        <p:xfrm>
          <a:off x="1628242" y="2574924"/>
          <a:ext cx="323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0" name="Equation" r:id="rId3" imgW="139579" imgH="177646" progId="Equation.3">
                  <p:embed/>
                </p:oleObj>
              </mc:Choice>
              <mc:Fallback>
                <p:oleObj name="Equation" r:id="rId3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8242" y="2574924"/>
                        <a:ext cx="3238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44504" y="1417637"/>
            <a:ext cx="30578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Component form</a:t>
            </a:r>
            <a:endParaRPr lang="en-US" sz="3200" dirty="0" smtClean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356397" y="3980764"/>
            <a:ext cx="62661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400" dirty="0">
                <a:solidFill>
                  <a:srgbClr val="FF0000"/>
                </a:solidFill>
                <a:effectLst/>
                <a:latin typeface="Calibri" charset="0"/>
              </a:rPr>
              <a:t>Think of a vector as an arrow. </a:t>
            </a:r>
            <a:br>
              <a:rPr lang="en-US" sz="2400" dirty="0">
                <a:solidFill>
                  <a:srgbClr val="FF0000"/>
                </a:solidFill>
                <a:effectLst/>
                <a:latin typeface="Calibri" charset="0"/>
              </a:rPr>
            </a:br>
            <a:r>
              <a:rPr lang="en-US" sz="2400" dirty="0">
                <a:solidFill>
                  <a:srgbClr val="333333"/>
                </a:solidFill>
                <a:effectLst/>
                <a:latin typeface="Calibri" charset="0"/>
              </a:rPr>
              <a:t>(An </a:t>
            </a:r>
            <a:r>
              <a:rPr lang="en-US" sz="2400" u="sng" dirty="0">
                <a:solidFill>
                  <a:srgbClr val="333333"/>
                </a:solidFill>
                <a:effectLst/>
                <a:latin typeface="Calibri" charset="0"/>
              </a:rPr>
              <a:t>object</a:t>
            </a:r>
            <a:r>
              <a:rPr lang="en-US" sz="2400" dirty="0">
                <a:solidFill>
                  <a:srgbClr val="333333"/>
                </a:solidFill>
                <a:effectLst/>
                <a:latin typeface="Calibri" charset="0"/>
              </a:rPr>
              <a:t> having both magnitude and direction)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5747876"/>
            <a:ext cx="803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You can use SOH CAH TOA to transition between vector forms! </a:t>
            </a:r>
            <a:endParaRPr lang="en-US" sz="2400" dirty="0" smtClean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750376"/>
              </p:ext>
            </p:extLst>
          </p:nvPr>
        </p:nvGraphicFramePr>
        <p:xfrm>
          <a:off x="4844504" y="2109715"/>
          <a:ext cx="2893608" cy="1006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Equation" r:id="rId5" imgW="876300" imgH="304800" progId="Equation.3">
                  <p:embed/>
                </p:oleObj>
              </mc:Choice>
              <mc:Fallback>
                <p:oleObj name="Equation" r:id="rId5" imgW="8763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44504" y="2109715"/>
                        <a:ext cx="2893608" cy="1006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3950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5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>
                <a:latin typeface="Trebuchet MS" charset="0"/>
                <a:cs typeface="Arial" charset="0"/>
              </a:rPr>
              <a:t>Vector Addition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Tip of A connected to Tail of B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yields C</a:t>
            </a:r>
            <a:endParaRPr lang="en-US" dirty="0"/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1662113"/>
            <a:ext cx="496252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8393" y="5806240"/>
            <a:ext cx="6739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Notice: you can add vectors in component form too!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567337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3230" r="-43230"/>
          <a:stretch>
            <a:fillRect/>
          </a:stretch>
        </p:blipFill>
        <p:spPr>
          <a:xfrm>
            <a:off x="-647307" y="955864"/>
            <a:ext cx="3645661" cy="2228737"/>
          </a:xfrm>
        </p:spPr>
      </p:pic>
      <p:sp>
        <p:nvSpPr>
          <p:cNvPr id="5" name="Rectangle 4"/>
          <p:cNvSpPr/>
          <p:nvPr/>
        </p:nvSpPr>
        <p:spPr>
          <a:xfrm>
            <a:off x="1406296" y="1194106"/>
            <a:ext cx="7280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If these two vectors are added together, which drawing represents the resultant vector?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666" y="2294207"/>
            <a:ext cx="2222500" cy="3035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0" y="3029829"/>
            <a:ext cx="1803400" cy="2908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900" y="3604466"/>
            <a:ext cx="1701800" cy="287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7674" y="2320395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  <a:endParaRPr lang="en-US" sz="2400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745385" y="3031226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  <a:endParaRPr lang="en-US" sz="2400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515547" y="3618957"/>
            <a:ext cx="2770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Student Explanation</a:t>
            </a:r>
            <a:endParaRPr lang="en-US" sz="2400" i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71" y="4966927"/>
            <a:ext cx="1603119" cy="120311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19500" y="3604466"/>
            <a:ext cx="1803400" cy="2333663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5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1a Explanation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47460" y="1296309"/>
            <a:ext cx="26187" cy="4648382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047460" y="5944691"/>
            <a:ext cx="7162009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17505" y="5944691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A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047460" y="5939962"/>
            <a:ext cx="3103101" cy="4729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047460" y="2304550"/>
            <a:ext cx="0" cy="3635412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0090" y="3744893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3684" y="2300233"/>
            <a:ext cx="1544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A+B=C</a:t>
            </a:r>
            <a:endParaRPr lang="en-US" sz="40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608726" y="3744893"/>
            <a:ext cx="19736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Tail of B</a:t>
            </a:r>
          </a:p>
          <a:p>
            <a:pPr algn="ctr"/>
            <a:r>
              <a:rPr lang="en-US" sz="3200" dirty="0" smtClean="0"/>
              <a:t>On tip of A</a:t>
            </a:r>
            <a:endParaRPr lang="en-US" sz="3200" dirty="0" smtClean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047460" y="2304550"/>
            <a:ext cx="3103101" cy="3640141"/>
          </a:xfrm>
          <a:prstGeom prst="straightConnector1">
            <a:avLst/>
          </a:prstGeom>
          <a:ln w="57150" cmpd="sng"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15767" y="3452505"/>
            <a:ext cx="40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C</a:t>
            </a:r>
            <a:endParaRPr lang="en-US" sz="32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75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525 0 " pathEditMode="relative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525 0 " pathEditMode="relative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5" grpId="1"/>
      <p:bldP spid="18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magnitude of the resultant vector?</a:t>
            </a:r>
            <a:endParaRPr lang="en-US" dirty="0" smtClean="0"/>
          </a:p>
          <a:p>
            <a:pPr lvl="1"/>
            <a:r>
              <a:rPr lang="en-US" dirty="0"/>
              <a:t>Less than 7</a:t>
            </a:r>
          </a:p>
          <a:p>
            <a:pPr lvl="1"/>
            <a:r>
              <a:rPr lang="en-US" dirty="0"/>
              <a:t>7</a:t>
            </a:r>
          </a:p>
          <a:p>
            <a:pPr lvl="1"/>
            <a:r>
              <a:rPr lang="en-US" dirty="0"/>
              <a:t>More than 7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284308"/>
              </p:ext>
            </p:extLst>
          </p:nvPr>
        </p:nvGraphicFramePr>
        <p:xfrm>
          <a:off x="4988530" y="2450293"/>
          <a:ext cx="2930157" cy="947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quation" r:id="rId3" imgW="863600" imgH="279400" progId="Equation.3">
                  <p:embed/>
                </p:oleObj>
              </mc:Choice>
              <mc:Fallback>
                <p:oleObj name="Equation" r:id="rId3" imgW="8636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88530" y="2450293"/>
                        <a:ext cx="2930157" cy="9479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Content Placeholder 3"/>
          <p:cNvPicPr>
            <a:picLocks noChangeAspect="1"/>
          </p:cNvPicPr>
          <p:nvPr/>
        </p:nvPicPr>
        <p:blipFill>
          <a:blip r:embed="rId5"/>
          <a:srcRect l="-43230" r="-43230"/>
          <a:stretch>
            <a:fillRect/>
          </a:stretch>
        </p:blipFill>
        <p:spPr>
          <a:xfrm>
            <a:off x="-593527" y="3146887"/>
            <a:ext cx="5151583" cy="3149367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013413"/>
              </p:ext>
            </p:extLst>
          </p:nvPr>
        </p:nvGraphicFramePr>
        <p:xfrm>
          <a:off x="5432574" y="3863011"/>
          <a:ext cx="2486113" cy="1031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tion" r:id="rId6" imgW="673100" imgH="279400" progId="Equation.3">
                  <p:embed/>
                </p:oleObj>
              </mc:Choice>
              <mc:Fallback>
                <p:oleObj name="Equation" r:id="rId6" imgW="6731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32574" y="3863011"/>
                        <a:ext cx="2486113" cy="1031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1391" y="3971652"/>
            <a:ext cx="761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5!</a:t>
            </a:r>
            <a:endParaRPr lang="en-US" sz="5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313131" y="5279647"/>
            <a:ext cx="22116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(less than 7)</a:t>
            </a:r>
            <a:endParaRPr lang="en-US" sz="32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67756" y="1532002"/>
            <a:ext cx="2500811" cy="458291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17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5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>
                <a:latin typeface="Trebuchet MS" charset="0"/>
                <a:cs typeface="Arial" charset="0"/>
              </a:rPr>
              <a:t>Vector </a:t>
            </a:r>
            <a:r>
              <a:rPr lang="en-US" dirty="0" smtClean="0">
                <a:latin typeface="Trebuchet MS" charset="0"/>
                <a:cs typeface="Arial" charset="0"/>
              </a:rPr>
              <a:t>Subtraction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2007263"/>
            <a:ext cx="8500533" cy="480603"/>
          </a:xfrm>
        </p:spPr>
        <p:txBody>
          <a:bodyPr/>
          <a:lstStyle/>
          <a:p>
            <a:r>
              <a:rPr lang="en-US" sz="2800" dirty="0" smtClean="0"/>
              <a:t>Tip of A connected to Tail of the reversed B  </a:t>
            </a:r>
            <a:r>
              <a:rPr lang="en-US" sz="2800" dirty="0" smtClean="0">
                <a:sym typeface="Wingdings"/>
              </a:rPr>
              <a:t> </a:t>
            </a:r>
            <a:r>
              <a:rPr lang="en-US" sz="2800" dirty="0" smtClean="0"/>
              <a:t>yields C</a:t>
            </a:r>
            <a:endParaRPr lang="en-US" sz="2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900322"/>
              </p:ext>
            </p:extLst>
          </p:nvPr>
        </p:nvGraphicFramePr>
        <p:xfrm>
          <a:off x="5003569" y="2954978"/>
          <a:ext cx="2979376" cy="744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1" name="Equation" r:id="rId4" imgW="812800" imgH="203200" progId="Equation.3">
                  <p:embed/>
                </p:oleObj>
              </mc:Choice>
              <mc:Fallback>
                <p:oleObj name="Equation" r:id="rId4" imgW="8128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03569" y="2954978"/>
                        <a:ext cx="2979376" cy="744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80682" y="977733"/>
            <a:ext cx="56941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Think of it like adding a negative!</a:t>
            </a:r>
            <a:endParaRPr lang="en-US" sz="32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90341" y="3169513"/>
            <a:ext cx="2147294" cy="106061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99834" y="3169513"/>
            <a:ext cx="4221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endParaRPr lang="en-US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576740" y="5019470"/>
            <a:ext cx="4078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B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662843" y="4635288"/>
            <a:ext cx="837968" cy="982052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21589" y="5032564"/>
            <a:ext cx="3103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-</a:t>
            </a:r>
            <a:endParaRPr lang="en-US" sz="3200" dirty="0" smtClean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93442" y="4740041"/>
            <a:ext cx="2983884" cy="109206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76581" y="4849247"/>
            <a:ext cx="403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85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4469E-6 -3.64183E-6 L 0.34236 0.091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10" y="458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228E-6 2.17955E-6 L 0.49297 -0.1200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48" y="-60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  <p:tag name="SLIDEGUID" val="51B5F6CD155C460DA693BDD59C416226"/>
  <p:tag name="SLIDEID" val="51B5F6CD155C460DA693BDD59C416226"/>
  <p:tag name="SLIDEORDER" val="1"/>
  <p:tag name="SLIDETYPE" val="Q"/>
  <p:tag name="DEMOGRAPHIC" val="False"/>
  <p:tag name="SPEEDSCORING" val="False"/>
  <p:tag name="CORRECTPOINTVALUE" val="100"/>
  <p:tag name="INCORRECTPOINTVALUE" val="0"/>
  <p:tag name="RESPONSESGATHERED" val="True"/>
  <p:tag name="TOTALRESPONSES" val="2"/>
  <p:tag name="RESPONSECOUNT" val="2"/>
  <p:tag name="SLICED" val="False"/>
  <p:tag name="RESPONSES" val="USB[905644],1,250,-;-;-;-;-;-;-;-;-;-;-;-;-;-;-;-;-;-;-;-;-;-;-;-;-;-;-;-;-;-;-;-;-;-;-;-;-;-;-;-;5;1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"/>
  <p:tag name="CHARTSTRINGSTD" val="1 0 0 0 1"/>
  <p:tag name="CHARTSTRINGREV" val="1 0 0 0 1"/>
  <p:tag name="CHARTSTRINGSTDPER" val="0.5 0 0 0 0.5"/>
  <p:tag name="CHARTSTRINGREVPER" val="0.5 0 0 0 0.5"/>
  <p:tag name="QUESTIONALIAS" val=" "/>
  <p:tag name="ANSWERSALIAS" val="A|smicln|B|smicln|C|smicln|D|smicln|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Timer"/>
  <p:tag name="STYLE" val="3"/>
  <p:tag name="CDTIMELEFT" val="4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Bubble"/>
  <p:tag name="STYL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  <p:tag name="SLIDEGUID" val="51B5F6CD155C460DA693BDD59C416226"/>
  <p:tag name="SLIDEID" val="51B5F6CD155C460DA693BDD59C416226"/>
  <p:tag name="SLIDEORDER" val="1"/>
  <p:tag name="SLIDETYPE" val="Q"/>
  <p:tag name="DEMOGRAPHIC" val="False"/>
  <p:tag name="SPEEDSCORING" val="False"/>
  <p:tag name="CORRECTPOINTVALUE" val="100"/>
  <p:tag name="INCORRECTPOINTVALUE" val="0"/>
  <p:tag name="RESPONSESGATHERED" val="True"/>
  <p:tag name="TOTALRESPONSES" val="2"/>
  <p:tag name="RESPONSECOUNT" val="2"/>
  <p:tag name="SLICED" val="False"/>
  <p:tag name="RESPONSES" val="USB[905644],1,250,-;-;-;-;-;-;-;-;-;-;-;-;-;-;-;-;-;-;-;-;-;-;-;-;-;-;-;-;-;-;-;-;-;-;-;-;-;-;-;-;5;1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"/>
  <p:tag name="CHARTSTRINGSTD" val="1 0 0 0 1"/>
  <p:tag name="CHARTSTRINGREV" val="1 0 0 0 1"/>
  <p:tag name="CHARTSTRINGSTDPER" val="0.5 0 0 0 0.5"/>
  <p:tag name="CHARTSTRINGREVPER" val="0.5 0 0 0 0.5"/>
  <p:tag name="QUESTIONALIAS" val=" "/>
  <p:tag name="ANSWERSALIAS" val="A|smicln|B|smicln|C|smicln|D|smicln|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Timer"/>
  <p:tag name="STYLE" val="3"/>
  <p:tag name="CDTIMELEFT" val="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Bubble"/>
  <p:tag name="STY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  <p:tag name="SLIDEGUID" val="51B5F6CD155C460DA693BDD59C416226"/>
  <p:tag name="SLIDEID" val="51B5F6CD155C460DA693BDD59C416226"/>
  <p:tag name="SLIDEORDER" val="1"/>
  <p:tag name="SLIDETYPE" val="Q"/>
  <p:tag name="DEMOGRAPHIC" val="False"/>
  <p:tag name="SPEEDSCORING" val="False"/>
  <p:tag name="CORRECTPOINTVALUE" val="100"/>
  <p:tag name="INCORRECTPOINTVALUE" val="0"/>
  <p:tag name="RESPONSESGATHERED" val="True"/>
  <p:tag name="TOTALRESPONSES" val="2"/>
  <p:tag name="RESPONSECOUNT" val="2"/>
  <p:tag name="SLICED" val="False"/>
  <p:tag name="RESPONSES" val="USB[905644],1,250,-;-;-;-;-;-;-;-;-;-;-;-;-;-;-;-;-;-;-;-;-;-;-;-;-;-;-;-;-;-;-;-;-;-;-;-;-;-;-;-;5;1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-;"/>
  <p:tag name="CHARTSTRINGSTD" val="1 0 0 0 1"/>
  <p:tag name="CHARTSTRINGREV" val="1 0 0 0 1"/>
  <p:tag name="CHARTSTRINGSTDPER" val="0.5 0 0 0 0.5"/>
  <p:tag name="CHARTSTRINGREVPER" val="0.5 0 0 0 0.5"/>
  <p:tag name="QUESTIONALIAS" val=" "/>
  <p:tag name="ANSWERSALIAS" val="A|smicln|B|smicln|C|smicln|D|smicln|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Timer"/>
  <p:tag name="STYLE" val="3"/>
  <p:tag name="CDTIMELEFT" val="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CTYPE" val="Style_Bubble"/>
  <p:tag name="STYLE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521</Words>
  <Application>Microsoft Macintosh PowerPoint</Application>
  <PresentationFormat>On-screen Show (4:3)</PresentationFormat>
  <Paragraphs>118</Paragraphs>
  <Slides>19</Slides>
  <Notes>5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Office Theme</vt:lpstr>
      <vt:lpstr>MathType 5.0 Equation</vt:lpstr>
      <vt:lpstr>Microsoft Equation 3.0</vt:lpstr>
      <vt:lpstr>Microsoft Equation</vt:lpstr>
      <vt:lpstr>Classical Mechanics  Lecture 4</vt:lpstr>
      <vt:lpstr>Things you asked about:</vt:lpstr>
      <vt:lpstr>Vectors</vt:lpstr>
      <vt:lpstr>Vectors</vt:lpstr>
      <vt:lpstr>Vector Addition</vt:lpstr>
      <vt:lpstr>Checkpoint 1a</vt:lpstr>
      <vt:lpstr>Checkpoint 1a Explanation</vt:lpstr>
      <vt:lpstr>Checkpoint 1b</vt:lpstr>
      <vt:lpstr>Vector Subtraction</vt:lpstr>
      <vt:lpstr>Multiplying Vectors by Scalars</vt:lpstr>
      <vt:lpstr>Clicker Question</vt:lpstr>
      <vt:lpstr>Clicker Question</vt:lpstr>
      <vt:lpstr>Clicker Question</vt:lpstr>
      <vt:lpstr>Checkpoint 2</vt:lpstr>
      <vt:lpstr>Checkpoint 2 explanation</vt:lpstr>
      <vt:lpstr>Checkpoint 3</vt:lpstr>
      <vt:lpstr>Checkpoint 3</vt:lpstr>
      <vt:lpstr>Checkpoint 3 Revote!</vt:lpstr>
      <vt:lpstr>Checkpoint 3 Explanation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35</cp:revision>
  <dcterms:created xsi:type="dcterms:W3CDTF">2015-05-06T20:10:32Z</dcterms:created>
  <dcterms:modified xsi:type="dcterms:W3CDTF">2015-07-08T21:31:41Z</dcterms:modified>
</cp:coreProperties>
</file>